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9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B6E4419-65B4-43A3-BE46-CD596B6BF581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2F6F9A8-0E28-48A6-B3A6-41778938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247528"/>
          </a:xfrm>
        </p:spPr>
        <p:txBody>
          <a:bodyPr/>
          <a:lstStyle/>
          <a:p>
            <a:r>
              <a:rPr lang="uk-UA" sz="3600" dirty="0" smtClean="0"/>
              <a:t>Тенденції розвитку європейського ринку освітніх послуг</a:t>
            </a:r>
            <a:endParaRPr lang="uk-UA" sz="3600" dirty="0"/>
          </a:p>
        </p:txBody>
      </p:sp>
      <p:pic>
        <p:nvPicPr>
          <p:cNvPr id="15362" name="Picture 2" descr="http://im2-tub-ua.yandex.net/i?id=60bda04d2052072caba9e6d74d45a15f-3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5368" y="2868229"/>
            <a:ext cx="5149080" cy="3881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507288" cy="876712"/>
          </a:xfrm>
        </p:spPr>
        <p:txBody>
          <a:bodyPr>
            <a:noAutofit/>
          </a:bodyPr>
          <a:lstStyle/>
          <a:p>
            <a:r>
              <a:rPr lang="uk-UA" sz="2800" dirty="0" smtClean="0"/>
              <a:t>Ступінь залучення приватних організацій до науково-дослідної діяльності</a:t>
            </a:r>
            <a:endParaRPr lang="uk-UA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7211144" cy="5670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039"/>
                <a:gridCol w="3084429"/>
                <a:gridCol w="2179676"/>
              </a:tblGrid>
              <a:tr h="493111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uk-UA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Країни,</a:t>
                      </a:r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яких 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676576"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приватні організації відіграють важливу роль 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роль приватних організацій незначна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приватні організації</a:t>
                      </a:r>
                      <a:r>
                        <a:rPr kumimoji="0" lang="uk-UA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відсутні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1086">
                <a:tc>
                  <a:txBody>
                    <a:bodyPr/>
                    <a:lstStyle/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Бельгія 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Чеська </a:t>
                      </a:r>
                      <a:r>
                        <a:rPr kumimoji="0" lang="uk-UA" sz="23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</a:t>
                      </a:r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Данія 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Німеччина </a:t>
                      </a:r>
                      <a:r>
                        <a:rPr kumimoji="0" lang="uk-UA" sz="23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Великобрит</a:t>
                      </a:r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uk-UA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Кіпр, Іспанія, Італія, Польща, Швеція, Австрія, Болгарія, Естонія, Угорщина, Португалія, Словаччина, Латвія, Литва, Румунія, Словенія </a:t>
                      </a:r>
                    </a:p>
                    <a:p>
                      <a:endParaRPr lang="uk-UA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Фінляндія 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Франція 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Греція 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Ірландія Люксембург Мальта Нідерланди</a:t>
                      </a:r>
                      <a:endParaRPr lang="uk-UA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/>
              <a:t>правова  база підтримки науково-дослідної та освітньої діяльності</a:t>
            </a:r>
            <a:endParaRPr lang="uk-UA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564448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Держава</a:t>
                      </a:r>
                      <a:endParaRPr lang="uk-UA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Назва законодавчого документу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Німеччина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Угода об’єднаних земель з ініціатив досконалості федерального і обласних урядів з підтримки та досліджень в німецьких університетах (2005 р.)</a:t>
                      </a: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Франція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Закон щодо інновацій і досліджень </a:t>
                      </a:r>
                      <a:endParaRPr lang="uk-UA" sz="24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1999 р.)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Закон з наукових досліджень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(2006 р.)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>
                          <a:latin typeface="Times New Roman"/>
                          <a:ea typeface="Times New Roman"/>
                        </a:rPr>
                        <a:t>Угорщина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Закон про науково-технологічні інновації (2004 р.)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Латвія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Закон про наукову діяльність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(2005 р.)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Роль Європейської Комісії (ЄК) у освітній сфері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7715200" cy="49709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sz="3000" dirty="0" smtClean="0"/>
              <a:t>ЄК не має чіткого мандату щодо координації та реалізації політики у сфері освіти.</a:t>
            </a:r>
          </a:p>
          <a:p>
            <a:pPr lvl="0"/>
            <a:r>
              <a:rPr lang="uk-UA" sz="3000" dirty="0" smtClean="0"/>
              <a:t>ЄК не є органом, що виробляє єдину політику у освітній сфері держав-членів ЄС.</a:t>
            </a:r>
          </a:p>
          <a:p>
            <a:pPr lvl="0"/>
            <a:r>
              <a:rPr lang="uk-UA" sz="3000" dirty="0" smtClean="0"/>
              <a:t>Система освіти знаходиться у виключній компетенції держав-членів.</a:t>
            </a:r>
          </a:p>
          <a:p>
            <a:pPr lvl="0"/>
            <a:r>
              <a:rPr lang="uk-UA" sz="3000" dirty="0" smtClean="0"/>
              <a:t>ЄК обмежена у своїх діях щодо пропонування повідомлень, стратегій та інших рекомендацій стосовно національних політик держав-членів у сфері освіти.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Галузі державного регулювання в країнах ЄС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університети та інші заклади вищої освіти; </a:t>
            </a:r>
          </a:p>
          <a:p>
            <a:r>
              <a:rPr lang="uk-UA" dirty="0" smtClean="0"/>
              <a:t>наукові дослідження і розробки; </a:t>
            </a:r>
          </a:p>
          <a:p>
            <a:r>
              <a:rPr lang="uk-UA" dirty="0" smtClean="0"/>
              <a:t>діяльність компаній; </a:t>
            </a:r>
          </a:p>
          <a:p>
            <a:r>
              <a:rPr lang="uk-UA" dirty="0" smtClean="0"/>
              <a:t>права інтелектуальної власності; </a:t>
            </a:r>
          </a:p>
          <a:p>
            <a:r>
              <a:rPr lang="uk-UA" dirty="0" smtClean="0"/>
              <a:t>трансфер технологій.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Етапи інвестування інновацій: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надання початкового венчурного капіталу для проведення досліджень, оцінки та розвитку початкової концепції нової компанії;</a:t>
            </a:r>
          </a:p>
          <a:p>
            <a:pPr lvl="0"/>
            <a:r>
              <a:rPr lang="uk-UA" dirty="0" smtClean="0"/>
              <a:t>фінансування розробки нового продукту та початкового маркетингу </a:t>
            </a:r>
            <a:r>
              <a:rPr lang="uk-UA" dirty="0" err="1" smtClean="0"/>
              <a:t>старт-ап</a:t>
            </a:r>
            <a:r>
              <a:rPr lang="uk-UA" dirty="0" smtClean="0"/>
              <a:t> компанії (</a:t>
            </a:r>
            <a:r>
              <a:rPr lang="uk-UA" dirty="0" err="1" smtClean="0"/>
              <a:t>компанії</a:t>
            </a:r>
            <a:r>
              <a:rPr lang="uk-UA" dirty="0" smtClean="0"/>
              <a:t>, яка починає ринкову діяльність);</a:t>
            </a:r>
          </a:p>
          <a:p>
            <a:pPr lvl="0"/>
            <a:r>
              <a:rPr lang="uk-UA" dirty="0" smtClean="0"/>
              <a:t>розширення фінансування компаній, які виявились рентабельними, для їх подальшого розвитку та зростання.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Програми Європейського інвестиційного фонду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Ініціативи, які фінансуються із бюджету ЄС (623 мільйони євро).</a:t>
            </a:r>
          </a:p>
          <a:p>
            <a:r>
              <a:rPr lang="uk-UA" dirty="0" smtClean="0"/>
              <a:t>Ініціативи, які фінансуються структурними фондами (270 мільйонів євро ).</a:t>
            </a:r>
          </a:p>
          <a:p>
            <a:r>
              <a:rPr lang="uk-UA" dirty="0" smtClean="0"/>
              <a:t>Ініціативи, які фінансуються від імені Європейського інвестиційного банку (5000 мільйонів євро).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Пільги підприємствам на </a:t>
            </a:r>
            <a:r>
              <a:rPr lang="uk-UA" dirty="0" err="1" smtClean="0"/>
              <a:t>ндр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050"/>
          <a:ext cx="72390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Види пільг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Країни</a:t>
                      </a:r>
                      <a:endParaRPr lang="uk-UA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>
                          <a:latin typeface="Times New Roman"/>
                          <a:ea typeface="Times New Roman"/>
                        </a:rPr>
                        <a:t>Зниження податків на інвестиції у дослідження та розробки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Австрія, Бельгія, Чехія, Данія, Франція, Греція, Угорщина, Ірландія, Італія, Литва, Мальта, Нідерланди, Польща, Португалія, Румунія, Словенія, Іспанія, Великобританія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>
                          <a:latin typeface="Times New Roman"/>
                          <a:ea typeface="Times New Roman"/>
                        </a:rPr>
                        <a:t>Зниження податків для витрат на наукові кадри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Італія, Бельгія, Данія, Мальта, Нідерланди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>
                          <a:latin typeface="Times New Roman"/>
                          <a:ea typeface="Times New Roman"/>
                        </a:rPr>
                        <a:t>Податкові пільги для університетів, які здійснюють науково-дослідну діяльність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Кіпр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Пільги підприємствам на </a:t>
            </a:r>
            <a:r>
              <a:rPr lang="uk-UA" dirty="0" err="1" smtClean="0"/>
              <a:t>ндр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1"/>
          <a:ext cx="7239000" cy="4375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880"/>
                <a:gridCol w="2404120"/>
              </a:tblGrid>
              <a:tr h="4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Види пільг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 smtClean="0">
                          <a:latin typeface="Times New Roman"/>
                          <a:ea typeface="Times New Roman"/>
                        </a:rPr>
                        <a:t>Країни</a:t>
                      </a:r>
                      <a:endParaRPr lang="uk-UA" sz="2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75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Зменшення податків на патентні заявки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Бельгія</a:t>
                      </a:r>
                    </a:p>
                  </a:txBody>
                  <a:tcPr marL="68580" marR="68580" marT="0" marB="0"/>
                </a:tc>
              </a:tr>
              <a:tr h="13126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Податкові пільги на реінвестування прибутку у розвиток компанії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85800" indent="-685800"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Естонія</a:t>
                      </a:r>
                    </a:p>
                  </a:txBody>
                  <a:tcPr marL="68580" marR="68580" marT="0" marB="0"/>
                </a:tc>
              </a:tr>
              <a:tr h="875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 smtClean="0">
                          <a:latin typeface="Times New Roman"/>
                          <a:ea typeface="Times New Roman"/>
                        </a:rPr>
                        <a:t>Податкові </a:t>
                      </a: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пільги на витрати на права інтелектуальної власності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Люксембург</a:t>
                      </a:r>
                    </a:p>
                  </a:txBody>
                  <a:tcPr marL="68580" marR="68580" marT="0" marB="0"/>
                </a:tc>
              </a:tr>
              <a:tr h="875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Податкові пільги на венчурний капітал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600" dirty="0">
                          <a:latin typeface="Times New Roman"/>
                          <a:ea typeface="Times New Roman"/>
                        </a:rPr>
                        <a:t>Франція, </a:t>
                      </a:r>
                      <a:r>
                        <a:rPr lang="uk-UA" sz="2600" dirty="0" smtClean="0">
                          <a:latin typeface="Times New Roman"/>
                          <a:ea typeface="Times New Roman"/>
                        </a:rPr>
                        <a:t>Великобританія</a:t>
                      </a:r>
                      <a:endParaRPr lang="uk-UA" sz="2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5967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Напрями державного заохочення співпраці університетів з підприємствами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7239000" cy="4394888"/>
          </a:xfrm>
        </p:spPr>
        <p:txBody>
          <a:bodyPr/>
          <a:lstStyle/>
          <a:p>
            <a:r>
              <a:rPr lang="uk-UA" sz="3200" dirty="0" smtClean="0"/>
              <a:t>проведення спільних конференцій і семінарів;</a:t>
            </a:r>
          </a:p>
          <a:p>
            <a:r>
              <a:rPr lang="uk-UA" sz="3200" dirty="0" smtClean="0"/>
              <a:t>фінансування співпраці та залучення дослідників у бізнес;</a:t>
            </a:r>
          </a:p>
          <a:p>
            <a:r>
              <a:rPr lang="uk-UA" sz="3200" dirty="0" smtClean="0"/>
              <a:t>стимулювання створення та подальше фінансування фондів для спільних досліджень;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08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Напрями державного заохочення співпраці університетів з підприємствами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7239000" cy="396284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впровадження податкових пільг підприємствам, які співпрацюють з державними університетами;</a:t>
            </a:r>
          </a:p>
          <a:p>
            <a:r>
              <a:rPr lang="uk-UA" sz="3200" dirty="0" smtClean="0"/>
              <a:t>впровадження схем інноваційних ваучерів для малих та середніх підприємств. </a:t>
            </a:r>
            <a:endParaRPr lang="uk-UA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чинники постіндустріальної економіки: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стійке зростання економіки забезпечується високоосвіченим персоналом;</a:t>
            </a:r>
          </a:p>
          <a:p>
            <a:r>
              <a:rPr lang="uk-UA" dirty="0" smtClean="0"/>
              <a:t>розвиток освіти – запорука безпеки і благополуччя країни;</a:t>
            </a:r>
          </a:p>
          <a:p>
            <a:r>
              <a:rPr lang="uk-UA" dirty="0" smtClean="0"/>
              <a:t>фахівці здатні швидко освоювати нові технології, мають навички самоосвіти;</a:t>
            </a:r>
          </a:p>
          <a:p>
            <a:r>
              <a:rPr lang="uk-UA" dirty="0" smtClean="0"/>
              <a:t>залучення фахівців у систему безперервної освіти і підвищення кваліфікації;</a:t>
            </a:r>
          </a:p>
          <a:p>
            <a:r>
              <a:rPr lang="uk-UA" dirty="0" smtClean="0"/>
              <a:t>підготовка фахівців з міжгалузевих, інтегральних і здвоєних спеціальностей;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Інфраструктура співпраці науки і бізнесу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7715200" cy="482693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технологічні парки;</a:t>
            </a:r>
          </a:p>
          <a:p>
            <a:r>
              <a:rPr lang="uk-UA" sz="3200" dirty="0" smtClean="0"/>
              <a:t> бізнес-інкубатори;</a:t>
            </a:r>
          </a:p>
          <a:p>
            <a:r>
              <a:rPr lang="uk-UA" sz="3200" dirty="0" smtClean="0"/>
              <a:t>кластери ;</a:t>
            </a:r>
          </a:p>
          <a:p>
            <a:r>
              <a:rPr lang="uk-UA" sz="3200" dirty="0" smtClean="0"/>
              <a:t>організації у сфері трансферу технологій. </a:t>
            </a:r>
          </a:p>
          <a:p>
            <a:endParaRPr lang="uk-UA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7239000" cy="1152128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Дякую за увагу !</a:t>
            </a:r>
            <a:endParaRPr lang="uk-UA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чинники постіндустріальної економіки: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зростання попиту на фахівців, які здатні до творчості, самостійної дослідницької, конструкторської і винахідницької діяльності;</a:t>
            </a:r>
          </a:p>
          <a:p>
            <a:r>
              <a:rPr lang="uk-UA" dirty="0" smtClean="0"/>
              <a:t>підвищення добробуту і грошових доходів населення;</a:t>
            </a:r>
          </a:p>
          <a:p>
            <a:r>
              <a:rPr lang="uk-UA" dirty="0" smtClean="0"/>
              <a:t>зростання платоспроможного попиту на освітні послуги.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Професіоналізація освіти: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Орієнтація змісту освіти на отримання знань шляхом: </a:t>
            </a:r>
          </a:p>
          <a:p>
            <a:r>
              <a:rPr lang="uk-UA" dirty="0" smtClean="0"/>
              <a:t>регулярних консультацій з викладачами, які самі здійснюють цю професійну діяльність;</a:t>
            </a:r>
          </a:p>
          <a:p>
            <a:r>
              <a:rPr lang="uk-UA" dirty="0" smtClean="0"/>
              <a:t>збільшення часу на практичну діяльність; </a:t>
            </a:r>
          </a:p>
          <a:p>
            <a:r>
              <a:rPr lang="uk-UA" dirty="0" smtClean="0"/>
              <a:t>вивчення робочих ситуацій, відтворення однотипної діяльності; </a:t>
            </a:r>
          </a:p>
          <a:p>
            <a:r>
              <a:rPr lang="uk-UA" dirty="0" smtClean="0"/>
              <a:t>відвідування підприємств, стажування тощо.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Великобританія (Оксфорд)</a:t>
            </a:r>
            <a:endParaRPr lang="uk-UA" dirty="0"/>
          </a:p>
        </p:txBody>
      </p:sp>
      <p:pic>
        <p:nvPicPr>
          <p:cNvPr id="1026" name="Picture 2" descr="Оксфор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505450" cy="4857750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xQTEhQUEhQVFRQXFRQUFhcYFxgXFhYXFxcWFhUWGBYYHCggHBolHBUXIjEhJSkrLi4uGB8zODMsNygtLisBCgoKDg0OGxAQGywkHyQtLywsLDQsLCwsLCwsLCwsLCwsLCwsLCwsLCwsLCwsLCwsLCwsLCwsLCwsLCwsLCwsLP/AABEIAMIBAwMBIgACEQEDEQH/xAAbAAABBQEBAAAAAAAAAAAAAAADAAECBAUGB//EAEgQAAIBAgQCBgcECAQEBgMAAAECEQADBBIhMQVBEyJRYXGBBjKRobHB8BQjUtEHQmJykqLS4TOCsvEkQ8LTNFNzk6OkFRYl/8QAGgEAAwEBAQEAAAAAAAAAAAAAAAECAwQFBv/EADERAAIBAgUBBgUEAwEAAAAAAAABAgMRBBIhMVETMkFhcaHwFIGRseEiwdHxMzSiJP/aAAwDAQACEQMRAD8AqhakEqQp5r6U8IiFpZaIKVAEIpwKnFOBTAhFOBUoqUUCIRT5alFSC0ADiniiZafLQAMCniiBKWSgAcU8VPLT5aABxTxU8tKKAIRSAqcUopiIRTxUws7fUU0UhkYpRUopRTAjFKKlFKkFyMU0VOKUUAQilUqUUBcjTVKKaKLBcjFPTxSoC4EJUglTpVIxC3Ti1SFSBoAkLIpdCO2o04FAXGNqlkqVOBTER6OpC3TxTigCPR0+SpRTxTAYClFOBTxQBGKeKfLT5aBDBfgfhTFat4XDyGOsbadh386qWnzAEd/tBIPvB1rmp11KtKnxb8/sbzpONOM+faFlpstEiniukwHw9qTz8uRO3LaglK1sAgFtieZA+MeHOqN60wZ8343jwmV/lK151LEOWLnDut9v7Z21KSWHjL3r/RWy0stGy02WvSOIFlpZaLFKKQAstNlo0UooABlpstHiolaYAopoo2Wmy0ACilRMtPQAGKfLU8tOFrMZDLT5anlqWWmAPLT5aJlp8tFwB5acLRMtPloAHlpwtEy04FAgeWny0TLSy0wBxT5aJlp8tAA8tLLRMtPloAu27RW2IG+RjzGr5efYsmsxEAkAEAXLyiZnqXXTny6vsitz/kpvvaB8DdAby7fymsi2Jz9vT4ufLE3gPcAPZXh4SbeMl5s9XERSw0fkQillqzZs5gY7JHx+AaoZK9pTTbXB5bi0k+TWsIOgBKg6AHzIA+JrIxanpLoJ2uAb7fcWNB2CfnW0tv8A4YToNG0Osg6fD3Vm8Qt/fX9v8UaAHT7jDnz3rwMK/wD3Pzl+569f/V+S/YpZaUVO3qAdp1qWWvoFJPY8hpoFlpZaLlpZaYgOWlFFy0itFwA5aWWi5abLTAFFIii5aBjbmRGbsj2kgD40rgkMSKVcnd9KrSsQ115k+rljXUDWOX0aVYfEw5N+hM63LUstTC04WtDEgFpwtEy04WgAeWny0TLT5aLgDy0+WiZafLRcAYWny0QLThaLgDy04WiZafLRcAeWnC0TLT5adwBZafLRctLLRcDQzfdJEaG1PLTpVLa+Aqhawp6+aNb18iNQRcvXnTXwKjzrWsL92n5dx0mlhMNOp5loEnQzGmggaH8+VfLSrypV5Sjvd/c96NJVKUU+F9iph8OMvVhRlOmXUL1gvVO2h2320p7tnbONhqdYGvZuPOicTwxK2Qmy3bLTJ9VHVm84Vh599X7qA9x0EiJjuPmaxjXmne5q6cWrWKVpSbYQwQI7/wBYzrp3j8qy8U33t4nm4b/4rQMD/KPbW9ftQdNo+JmvM/0h4trd+2V0lnO8HQYRviorfC1stfqPxf1Mq9PNSyL3Y6Phwm1a7ejtT4lFO/nV3oc1wqNjcYDwLkVl4bEtb+zlpNtsPYdYGbZEDAx1p6v81auHxAOLuW4Iy3O3cOM8weUmP9q9CnjI2SvtF/XQ5J4Z3btvJfTUr21kAjsBp8tEwZDK8EEqrAxpqkBh7fjRCvV8WA/lY12xxF/+fU5JUbevoAC/Xw/LzpstWxYERsWKL5sQR8BQFGgPh7xPyNOlilOpKPFgqUHGEXyCy09tJIHeKJFFw1qTtMf3rSvUyUpSXBFGGaoo+JSArm/TK91LagwubO2oAYDQCZmJIPlW1xbiC2CF0k9YjsDdbXlAn3cq4j0p9JFcKgJgSSYykmNO/T6Fc8sXF0U29WjaNCSq2tomcpeW2CQWYdgIbbkfVO4g+fLalWa+p119tKvNzrg77HvoWnC0QLTha9u55FiAFOBU8tSy0ZgsQy0+Wp5at4DDZyw7EY8uUdoNRVqqnBzfcVTp55KJRy0+WgcIDG0pdixMsCYBytqoOUASARyq6FpwqZoqXIpwyyaBhafLRMtLLVZibEAtLLRgmk+VRQg6gyKWdXsPI7XIZacLRMtPlqrisDy0+WiZafLRcVjStI3RLqIzfhP4J3zfKqfE+JCxamJYlwomB6zansGmp+JIBvBB0anb1V/l/vXKelSnqk7ff6fu9I4I8QFn92vk6zvUl5v7n0VK2ReRl43id26AxcgSQCCwAyhSYy6nS4p5jXSJq/wvj9y2yi6ZQ76aiHK6HyM89Oe1UXxMWgAG0a/s8E/+FImBv1vd5ULGODk6vIiSxkf8XcQ/9Psioyl5j0O5lIkAGQrbToGA32ESNPHvry79Jgm9a1/Wu6afgw35n216LwRs2GsGdegTlv6uo7tufMV5r+lYlcRhmG3SXQfNMLWlHtET2LvpLiHt4fhxUsg6G2Cd9DaWWyg6xvHcK2eP8QyY7CrCvnVAe3MtyRHIGC3jAFY/pTY6ThmDuyYt2bBIHPMiKQfJmP8AlrS9NMOxxOBuAfdqUDMdRJupCjaTTVtPmH4Ly3EGNuYbrDOpaBEHpLZzEE6gyrHTTamw9x+hdFYMbVxCdZJAzI5g7GB2+/eviLUcbtwIDWSs6axbclRPZ1CY7R20Lh+DuBuJqVcBjKMysuYlbnqNEPy22mnFyWqfDFJJ6PxN2zjl6S0pWA6pDHqyVfLAU8+tO+3bQ8PeVrchho4QzpqodOf7SkUPjlshsI1kLIdelJyjKsdbVo/WynSdqp8SugXL1vqw2W4jBgRmtw8xO+buMmfEaU6sqbzc2+9zOpCM42fvSxrXbcFpB0CnaeSmfrvrKxnHkslQsMCud2BBygaKF1gsZUDx9mdw/wBKCou5i0FFTQkQVUgEAeJ212rjuMcZnKcobLy5Nude0R86qWLnUhkMlSjGWZFT0u4u1xyZjVeqCTsqjUnc9UdnPlFcriHJG++9FxeKJJ58/Pt99UXenFaFiNNQyTSqx2PYr3EMQGcpnKKwXWGYBQiPBJhjEtqBqN1kirf/AOXvC/kZWAa5GY2yciOz9GzIs69SIHI7aGse4t4YoYdb9yWuXFnLbIGRbbOxLKTHXPsqziL95L62kZndlsHNktlRnbIkjMpEM3Kd6yVWS2fqy+nF7o0LHpK3SBXCBWZ4YyAFEsBMiGK6CRExrrANh/SkNIa0FZEzkBtYBAMA+sZI2I74rDwWOxBY2/u2yBmBCsqhQ7WZJLGNdPMUW/xBzcvqbVp2TOz6t6qurnU28rCcugPOK0+ImnuyOjDhHQ2/SK2VLQ0BlQkeqGZS4EmOUbx6wmKvYX0iRGEadIjBS8jcxmgbr5jY8hXI2bqsl1/s6wqkOylQFKQCC0iCAdTyzd9De/YZVV7NzoyrqOsrLrnDEFXI3vA+IHbRPETnHLJ6fIUaEIvMkdPgOJIlu0t0hWKhRAYgRoMxyjLsRJ0nSa1rd5CQAynbYg9nZ4j21wmNu2myC42IB6NUQ5WnqOdyF+es6zRcRi7Yuh+nCNNl4ZcisqoBqnVUCRpAHPUVrDGSilHQznhYybep3TdvKd6WLtZcQQDp0SNHIkk690AR3zXE4a4olUxNthmtgEt1hGcEyJGWHG4J0Goq/hrt/wC5bMDqquBcIJhuscxGkz6uuggETIJYpucZcAsMlFq+523DF66fvfKsvApo3e7nx6x+QFYCcSxYTYMRDa9HlIGcEwZ1kKdj3RtU8LxC5bdottDIjBejhTcIDNOX1GbrTqwELoNZaxC63U8LepLw76WTxudLFPl8PaB8aptxew1rNnydcSrMA4KPDgLu0EDlqCCNxWjh74kkMSjIpEK05pbMJjXly0g1dTHPJJx0fcRDCfrSlt3lTD4hXVHX1bgBQ8iCucQdtqPlrH43jreGsYa7eDKAyKxA62itvrqNPYaOnpBY5l10nW2+0Az1QdIIrWhi1JPM1uZ1sM4tZV3HQJhwCrwJKqu2sRPxauc9LbRK2woJ+8xMgDYG3cA1H7RGneK2bOILXEKjqmypWTAPfG4PcR59mB6csejtggAl8R3/APLcRPZtXhzd6j8z1YK0F5GQcK5terEtiNyBv9jy7nuPsqV/DN1CcoHW3dNjjbrT634Z+G+lZl5/uYI3a/71wZ+VLEPrbH4ZH/3LjH/VTA9G4FZjDYeYzDDquhB0JtkwRy6o2rzv9LA+8w//AKtz/Rha770atE4TDkkaWUUdXWDkJnXeVFee/pZP31mSNLjEQOZSzIOp/CKqn2wlsdFxof8A8O1B3w+GJO8AW0JG/OCPOtPhjnF2LVy3hc66kMF6hZWIgZ4PVKkTA1E6Uf0esq/DsJmAYfZsOYOolbakeUirf6NEnhSIDm1xSypOv/EXhKnQ94Oh8KdNp/UUgR4biiNcLJMdabQYRtrm2PdUsNwfGIZW0gOUrJuJsZ5AHXWuv4YhW2imRAjUyYBManuis/0dwTWVugpkzXncarqCBBGXw566VpYg59eBYuQB9nzAzBuGQIC7BDy599cX6eW8RaunpSpYjrFSSO7UgdjHXks9leq3MEwxTXQoCtZNstzLFrcd+wbWuF9NcBcvu5iVS2SixvLNERqW6vgJmlJCZ5fibygkSY21231+t9qxeJX5LDMDGx7e0CNDPs0q3xLBtKl9GcvqxgKAQvWYnKBoeemx2gZ9lCSuUQ8lddASSSN9iNSeXVA3qoQSJKNwAAQwO+kERrAknT2TVVjR72+m35UNFGpM8tueh3849tagiE0qK1xCSSu5OxgDuiKVMZ6HguOlLzF7LtdLNBJV3BZUDDNlGphZ8qs4njoW+LmS4twrZAGW0xGXKyADMJ6wnv8AdQcIbLX3uG9btgM0KWQk5raLObNA1BO3zq3euWheDi4sC3aHVaycxXK2YTdHZG1cTlr8joUQHC+OWUzkrd6RlZGOT9UXel0UMY6w+IouK41aU3wDrcF1TNu4NGZGIkEgGbY9/lHhPD0h26a31kZACy5pF/OCddBA5TUsXgkBxBnRumCwjE6shWWCxHUM6xr30ZtRZdC2vGcOcPctW3EsHOoddbj28+uTkB2UO5xCxc6G2721REIPXDBvvUuQQwWNo57Um4Ewwt1ernYXSCqltWe30cws8vKql7gIc2ERQWCE3BDL/wAxJMsAScp+FCkrhlNTjN61iL1j75MireYxcU5s5IC9VtCDB1jbSavYoJcxYcRkUKxjTN93dyL1dCuZlkHsrA4twAtew6IoIC3TcAKrAzHJzHMjbvqeJ9HVbEqqqrIFHSAFYQ9G2UHXty6bmlnVl5MeXU1MbYU3cQXDEG4iW1Nu4EADWATJQKNVu6zBzd9Ru8ItKmFVhbQkjprhW2D/AISdJ1iI0cgSOyszGejyLcuZWAEr0YDKNc9tGAC9YwwuDy7qKOC3QmFAe8rXGAuQ7yk2wxJg6AHT+9CmmtPegspfs8PUWsTcUmAH6AC5cAPUYjVXBYZiqiI9tWcDw5+ltqLzkFc7kMWAOhAXOWM6gak7GsnDcOvqmKYXrx6IOVWXOfqF9AT1jOnj20TB4HFi/aVb7DOuckommTLEgr+3zp5vEWUu4Wzih0X30Z3uooYKYRCOtIRTqNcuu29dlgbhVUzEsALmbcAnP1cqltBAIj8xXm3DrGLBtMjW16R7tsfdouihST1VGYR8K7zAYvIRbfMzC4JYXCq9c3COoPVA0kc4qamxUTnv0t25wdoCQxu2wTlKT1WnNoNOflXGpjTFoC7lbri4WEyxZchXMSYAzb8ydNa6j9MGOEWk6QAhizKfwkGDHkR57VwF3EggEsYBMDXUwATvrt2cvZdO7gjObtI9y4K+U2EDZ0GHRVbTrFdC3synzo+NwSXyqXUVjN1kGdl3zA+qvMA7msv0Ytt9wCTk+zrBBHrDRgGA1AheZ3rUchLtkyxhL3eSB0x5DeuOcnE6YxzCf0SsiFa3biYA6W60FggPlFtfZ3mlf9G7SAt0ds6wBBbUtm333k+NH45xgYfWM3XB03OgMDlsPrme9eRrasolH64P7xJIPOdTNOVRpXJjBNkLKlMiKAECEZVECc1vKB4DMPOvKv0w3PvrOkEXT/ot/lXqtyyM6zJXrFiGbk1oKBBiMpft2Hn5V+lW0nTgA9UMmWSSQSray07wvsrooPVNmdRaHYegFw/YLSTMWlgTyZQYk7c/hpXQ+guGuW+HadVxcxLjlM4i64UkgxIIG0ia5X0AIOGUKdOgwxPibWvvBrvOE4kLaIKtllpaDl1OvWOm5opP9T8wqLRF7gt9r1i27EhnUnSDlkmIOUAxpy5VW9HMVcudN0pkpd6MbRARWzeJze72n4dfRLaJaViiiFI1HPn4zVfh2Isr0hsLmzvmfK4br5VGupg5QumldF0ZALl24MY9rN92LL3V9aQwNvQnNlIGckDLOg17eZ9PMIbSKAzEkJbyiRmACKigaCZzHNqYjs06q/j7RutlA+0ZCpHSSwQwSTbDeEGO7STXAfpH4hcLhCpUMBCuZMzCleQ1Gs+UTNJtAzy/jmjQ0ZlLaDUKTEjTTsnw7ax8JiQrjUgCdmjXVlH7s/HUxVrjk9I6sBmBM8+sCRlEGCPy9trhHCznw+e22S67rbXfcrbJ6yxpmXz62lax0RBQXhuZigRs+pAJAGkZgSWEEBXMGPgS2Mwqi07qCDnUbtlyOHygSOtIWS2bsEbmuqOBsKxs2wXYG6WVraoVNuFKm4BmCyH9XZtdZBGN6RYMq4L6ITKooYoqARbCgmIIHaInnpLuOxyxU09dtwrFotlB0YfSczK2YzryaOendG9KncA9rDE4kkKDbD3AxBBUdRSmx11jSrn2abwzr1MtnnCiMkyAYOhM91X7d5wX26zZhpsIAjXwoz4tzGifqg6HWBHIiNa8x1NfkdOaHJz/AAzAkly1vq5Gg8i4vAERzOXNRsdhROJLKNOlyz+8moHgX9laaXbgkAqAS5gDTrMWHPkDFTxV644cSnWDASgOUtMHyo6mtwzwtuZFvhwFi6wty8XMoyywAa2FgRtrUL+Cy9DAYZlJeNx94FblAgRy5jtroGxVws5i1laMo6M9UAg6axuB76CWbMrEpmCkEi2BJJU95iV2nnT6lmLqQ5M/ieGcXLC2+kylb0lc50VmIM+MDzFFxdtxiQqvey9HJy3H2W27LrPMgCe+tRcWwYNCyFZTpEywYa76a6d9QzjMWyqJVVMACYkSYGv9qjqOw+pDkpcSuuc3Wvjo3KTmaG++DK0k6nrsJ/ZHZSYXmXDqXdjcOuaWyzbtudGOmpirWIuS/qrrmb1Rocyt+fsoz3SewbmYHOPyFJVGlsNzp8mZZxN4Wr2rFUD5UKqQSAWAjLB1jYbirOAuX1vpaFwrmUO0W7YEjIdsumlwb9lWLDsvfqxHVGkmdPrlUrTsGzaz1eQ1ymRy+oqur4E54cmZgcfiSbDK4HS9IqgqsBVVX7ByH96570n4niLGOxQS7DFkLMAsnKoKmSCRGY7R7K7oYm5II0IUqDl5HLI/lFY3EvR+3futduhi7bkFgNo2FaQrxT1RnOa7jhOIX8QVXpyzJPVzSROoMHl6p0kHnzmiWD1VLCJ0Xc7AHbz3rsb/AKL2XYs4dmYySXaSe0yaLe9G7TaMrRIOUOVXQZRCjTQaVq8TTMj070b4eLdjDG42SLCgkkQC0EAk/Woq3isJFy0+bQZ1jxN7XNOm9cda43fVQqwAFVZyJmyqMqgsRJEaa1IcfxP4zEkxkQjXfl31xTcZHQq9h/THiksVgyruIBBGuQT7jW36PubmAtEadZxPOOkfka5Zr7sxYwWJLElYJJMzpVnC8UxFtQqOVUbBVAA/l7z7acpRcbAq1mdzYMAhmUNq0ZhtpJ7YBBBryj9L+HIuo2hBayQQdwVvQR/Ca6JeN4kEnpGkxOinaeRHefGszizfaSDfBciIMKu2bL6pG2dv4jWlOrCDuRKpcu/o7udHYGfTPasFZ1MZXMwJgdZd+0V6Nw24r4QqCDPSCN/WLDUbxrXmOGxdy2qojFVVQijq6KAoA17Aq+yjji14bXnHgwHNjy5Szad9Ea0YttITqXR6R6PWuiwtpCR1VIMTAhmmAyg+0VV9HMqm/lIIe4HEZwYKgCcyiCcvKa8/Xi10aC9cA7A5j2DSnscVuoIS4yjeF6onTUgASdOdafFLgm6O+tkHGFwZKoysIfdsjL+rl2Q6zXC/pOIv3ECtGqrMbKSpMSNeUAd+sbMvF74YuLtwMRBIMSN9dYnv3rI47iLtzX7x3ALLME5iRqSeUD65NYhN2sDaKfEvRBzaa6okBkQKqmYGchozbNK7xGmgINdV6FcISzbcANcuCA2ZIYBiWAGZtVACkR2Ec9clL97Llz3SJzEH1ZgK2YEwZ1qxZxNxJyl1kAGGiYmJCx2n20PEq2wKxaxVlnxRukXBnDdKAvUzqE6pfpNtNzI1jnpH0h4XYFlxaD58QpzsAlwoF6O4+UFxG/q/tHQbVl42+xMkgftAAPtrLiD8dqophgFXMRIgkmD6pUhddx1R5TT+JW4XRXw3oRmUFxfZiNZ0I/ZILaFfVI5EGmrE4m9w3XgiM2kuQdNNopVuptq5N0arXj3e/wCRqSYgjsPm3yaqj3e6Prup1YbwK4LE3NFcb+wv8T/10/279gfxt8yazi47anaPnSsVm92RfGNH4PY5/KkcaPwv/GPmlVBbJ5ikABzn2ULTYd37SLv25fwv/Gv9FOMcPwv/ABL/AE1UC85jSmjtNKyC792LN3HiV0bRu0GZBEbd4PlR1x6dj+xfzqhhVW6QFZQD+s05VjrEmATAjsqO/Z+VDjyNvQ1Pttv9r+Bf66b7UvIt/wC2v/crOUjnr7KkN5ioFfwL32wdp/gX+qppih+I/wDtr/VWcKZjQF1waS4pT+sw/wAi/nUvtKfjP8MfCayjSWgV/D7mqcQv4x/MPglOt9fxgeb/APbrKJ8PruobXOygTkuDcNxfxr/EfmtQLL+z/EKyFPbTlqQ7rg1DeUcl/iT86YYtfwj2r+dZRNMDTJckbQxAOyp7U/qqYvnkE/iX+qsLNUWFFgzLj39DebEP2DyI/Om+0OdgfYTWCFqM91FhZ1x6/g6IXLnY3sb8qi7XDuGPk/5VzzHuqni70HRZntqlC4dRcev4OlvYjIJaR/lfn5Vn3+P2hr128FYf6iK4/HW29ZiI/DyrKunurrp4aL3ZSaZ2130mszJt3Z7THKe89tYnpHxkX1UIrLBM6nWY3EdorApq6IUIRd0NI2BxXRepsqrudcqgE+rzilWPNKtMqCx62ww/PD/wv8swFOLGGMTaujzB/wCs1zwuGf70Vbpnu8a4un4FXXBtXMHhNdcQNfwk/C3SPDMNv0zr+8I9xArKGIbkfrzqa41p35jludhU5A/TwX24VY2XFIT2AL/XPuoi+jk6rdQ69h7tTE1nnHEjkRp2a05vruUT+Xuo6YWhwaDejV0fr2z/AJm+GWs7i3Drli29w5SFy7GRLMEXQ95qf2lOSqNOUj4VC9gHxIa1ZzZmCxmdgkKwJnfl57U4wV1fYMse4q+iK3btrEBLauTKFpC5A6nMVUQokc+UECKt4fhV8orFCZAOmvIbRrNS4Jw25gHudMx+8UaW26vVJhpKzmEtptDey6vE3g5bzIJaBCECQYIkTOtFVKUm1sW4XWpSPDb41Fu7pz6Nuwd0c/ceyhNacfqMOeoPzrct8Uv5QDeVyAJLoJOo5Kyjs2HKp2OMXpGto/5cvLnJOlZOmR0lyc0100uk7I9tdc3HL361q02h2uMNJP7OlSTigYdbCK2n6rqZ2kmSKWQOl4nIBvD20QHzrqBj7MCcE/PXLZIO+0NND+1YLdrF0d3RHs7VWlkDpeJy73CdI91NMV0hbAaEK6/vLeA59unvpsvDz/zQNTP3kED/ADHsoyMXSfJzeemL/XbXTJwnBv6uIEf+qhjyCVEejls+rdP8pHvyxRlJ6Ujmhc/2qZb6muiHowZAF3X90fHPvULvoq41zjUkaz/0zSt4C6Ujng1IvW1/+t3NZjTfR/6aq47gV1TC5ST2Hw7Y7RQlqLpy4My5eC76UH7ahO9FxXo9diWCnwdD8G0rCxnC7toyVjs1B+FbwpRYsjN1WA5gedZ/EsVIIT3Vh3b1w75vfQjdbvFaxw9ndhkGxIb9afbVep3HJ3oRNdSRaEaanpqooalT0qAO+BqQNVel7/hTfaWBBUrIMiRzHurp6asc+Ys/aEBgknlCgsZ7NOe3xrv/AEEs4K/euWDmctaa4LbDKixlDKTOd3AffQQDAry1nuQAAoGpgaCfI99WsFevoSyBoykGCJyGJ6wMxtoK5KsH3o6aUo7HS8Rw1q1ib620mzhouOk5sttQpIm4dc2wBOsgViYXiNu8z5QRBmCADDTGzHs8Oymu8asvhDhms9GZzC4jOCzTIN0MzC4ByGkRoRVDhvBkMMuMCMTqptsBCnSSrMCDPdzFZpx3kjR07/pizb6PqswGiLmPLSQPnWv6L2gHuXDoqW2Zjz7vgfZXPtjntA5EcmGUuoMMDof8OcoPfrS4JxJ0s3x/5rpaAMiAq3HeM2U/gHP1tt6qVpppLe35JVPLZ3596nXelDK9u2w2Yhl8Cp/t7BtXNIBJ8j7RH/TWhxjE3Dh8MMhy9HOYSRKvctgeMLPnWIb5nYg943rShQSjry/4Mq025PyX8mhlBqIQTVFcZ9D68aicYfr5610fDRuc3UZddCdfhUi7AQD8PjVIYlif7ae2aYYj5eM0ng4B1ZGhZvvGpjfaKnbxTyOsefIfnWYbx7/LXxqS3j9d1ZywcEi1XkaJxNzYwffHvpziWkTlifwnY+LCqAvHs+tqgX+v965nhlybqoy6byzrbQ+KqfnQclv/AMpP4B8jVc1JaXQ8Qzst2wn4So/Zdl+BqTOo2e6OX+M/lu1V8/jVe63aKjoMec00xTfq372/4lb/AFTQb2Luhl+/ae0qmnsWs9X+v7VF/h4U/h5B1UXsZxG/A++Vh2Rz17GrH4rxG+ZlkMzMAidDzkzzo1xQaqX8KDzrSFCS7iXVRjXcU2kge78qEuII/VFazcOHL5H+9VbnDTyj68K2yS4FnRTfEzuKEb/dVtuHt9f3NCbAN3U8kuB5kB6VeYqBYUY4U9/s/vQrtmOc+RFKzHdClez4UqZbLHkfYfypUrDOpHfEHs+opz3g/XnS+tzTgnsPn/tXccg6p2fP51qcPCiSVZjHa0DxEajWs7LP+4/Kr2H0B7u3XTwMA0pRuOLsAvQQ2mhPd8aq4bAqRr39xqwACe/tIHzqSWxzHhMb1LpxZSmyhcslTAZvl4UWzfu/vgdsjx17atXLemvvqeHtaE6/EGsqlGCTlY0hWlormLi3xjNvA5ZRAjlrFHwYuEAOTmGpJJaR3K21az2ojUbdmnsk1BLWu41HZpTowTSkTVm07Aei5Bj7F/I0VEPbPkKsCwBzA8B9RUuj7wff7yYrpOYgqkdh8h+dSdNIOnkamq/u/XhUmbsBJ7oj2mmIELQ7PrzFERI2A5R/anTwI17j8Pzqa3DGmnv8fGplsUtxNaaOQ8e2qr22+tvH67K0Bc10Onh/agXXIB7e/UjfX/furglJ3OtLQphOdOqHT6napkHn8KkuvIwD2flrSzDsLoj26dke3aq1y1B5k/D6mtYQdBz25R4xyiqWKENEHYCf1dv1QNflUqbuNxKYTspxaNFRRp4dvzOh9lWbKzt8CO3yGlbKRm4lDoKXQVoFfDtO39vbTBfZtvWqkyHEzzZ7qFctCtXL2gxtt9fRoGItwdeWv130ZxZTN6GoHD/25+NaATTTsn5RG/lUQgHMHuMAz4Ak1TkCiZbWD3R4/nVTGWe0D2Vsm2JPI9gI0HaNRVS9bkaTv2R5ab0t0PZmeMMPwj+EfnSrVtYfQQPcD76anZBdjOdvE1O1t7flTUq2feZhY+dXcHs3iKVKoZUSqzfD50eIGndSpVXeSBtmVaeyiKxltT6p/wBJp6VRV/xsqn20EKCBoPZ3VLCet5flSpVGG7CKrdph74giPrencaDxp6VbrYxe4N2Ouu21SuGPZ8qelVPYlbiU0RB1RTUqzqdk0huQsDqnxj3imxQgqBoNdvEUqVcUtzpWwFxofGmsHTy+Yp6VQuyU9y7cG1U8UOqPrtpUqzhuhsCzdY+H5VYvetSpV0xM2GnQeXwNOx0HgaalVd5PcBxLEDQxr/TQrx6s89BPONdKVKrnsStx7DHM+uzCO6Zn4UG4ZLg6jKfjSpVBXBG18l+Iqriv8Rhy7OVKlWsNmRLdGjZsrlXqr6o5DspUqVN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0" name="AutoShape 6" descr="data:image/jpeg;base64,/9j/4AAQSkZJRgABAQAAAQABAAD/2wCEAAkGBxQTEhQUEhQVFRQXFRQUFhcYFxgXFhYXFxcWFhUWGBYYHCggHBolHBUXIjEhJSkrLi4uGB8zODMsNygtLisBCgoKDg0OGxAQGywkHyQtLywsLDQsLCwsLCwsLCwsLCwsLCwsLCwsLCwsLCwsLCwsLCwsLCwsLCwsLCwsLCwsLP/AABEIAMIBAwMBIgACEQEDEQH/xAAbAAABBQEBAAAAAAAAAAAAAAADAAECBAUGB//EAEgQAAIBAgQCBgcECAQEBgMAAAECEQADBBIhMQVBEyJRYXGBBjKRobHB8BQjUtEHQmJykqLS4TOCsvEkQ8LTNFNzk6OkFRYl/8QAGgEAAwEBAQEAAAAAAAAAAAAAAAECAwQFBv/EADERAAIBAgUBBgUEAwEAAAAAAAABAgMRBBIhMVETMkFhcaHwFIGRseEiwdHxMzSiJP/aAAwDAQACEQMRAD8AqhakEqQp5r6U8IiFpZaIKVAEIpwKnFOBTAhFOBUoqUUCIRT5alFSC0ADiniiZafLQAMCniiBKWSgAcU8VPLT5aABxTxU8tKKAIRSAqcUopiIRTxUws7fUU0UhkYpRUopRTAjFKKlFKkFyMU0VOKUUAQilUqUUBcjTVKKaKLBcjFPTxSoC4EJUglTpVIxC3Ti1SFSBoAkLIpdCO2o04FAXGNqlkqVOBTER6OpC3TxTigCPR0+SpRTxTAYClFOBTxQBGKeKfLT5aBDBfgfhTFat4XDyGOsbadh386qWnzAEd/tBIPvB1rmp11KtKnxb8/sbzpONOM+faFlpstEiniukwHw9qTz8uRO3LaglK1sAgFtieZA+MeHOqN60wZ8343jwmV/lK151LEOWLnDut9v7Z21KSWHjL3r/RWy0stGy02WvSOIFlpZaLFKKQAstNlo0UooABlpstHiolaYAopoo2Wmy0ACilRMtPQAGKfLU8tOFrMZDLT5anlqWWmAPLT5aJlp8tFwB5acLRMtPloAHlpwtEy04FAgeWny0TLSy0wBxT5aJlp8tAA8tLLRMtPloAu27RW2IG+RjzGr5efYsmsxEAkAEAXLyiZnqXXTny6vsitz/kpvvaB8DdAby7fymsi2Jz9vT4ufLE3gPcAPZXh4SbeMl5s9XERSw0fkQillqzZs5gY7JHx+AaoZK9pTTbXB5bi0k+TWsIOgBKg6AHzIA+JrIxanpLoJ2uAb7fcWNB2CfnW0tv8A4YToNG0Osg6fD3Vm8Qt/fX9v8UaAHT7jDnz3rwMK/wD3Pzl+569f/V+S/YpZaUVO3qAdp1qWWvoFJPY8hpoFlpZaLlpZaYgOWlFFy0itFwA5aWWi5abLTAFFIii5aBjbmRGbsj2kgD40rgkMSKVcnd9KrSsQ115k+rljXUDWOX0aVYfEw5N+hM63LUstTC04WtDEgFpwtEy04WgAeWny0TLT5aLgDy0+WiZafLRcAYWny0QLThaLgDy04WiZafLRcAeWnC0TLT5adwBZafLRctLLRcDQzfdJEaG1PLTpVLa+Aqhawp6+aNb18iNQRcvXnTXwKjzrWsL92n5dx0mlhMNOp5loEnQzGmggaH8+VfLSrypV5Sjvd/c96NJVKUU+F9iph8OMvVhRlOmXUL1gvVO2h2320p7tnbONhqdYGvZuPOicTwxK2Qmy3bLTJ9VHVm84Vh599X7qA9x0EiJjuPmaxjXmne5q6cWrWKVpSbYQwQI7/wBYzrp3j8qy8U33t4nm4b/4rQMD/KPbW9ftQdNo+JmvM/0h4trd+2V0lnO8HQYRviorfC1stfqPxf1Mq9PNSyL3Y6Phwm1a7ejtT4lFO/nV3oc1wqNjcYDwLkVl4bEtb+zlpNtsPYdYGbZEDAx1p6v81auHxAOLuW4Iy3O3cOM8weUmP9q9CnjI2SvtF/XQ5J4Z3btvJfTUr21kAjsBp8tEwZDK8EEqrAxpqkBh7fjRCvV8WA/lY12xxF/+fU5JUbevoAC/Xw/LzpstWxYERsWKL5sQR8BQFGgPh7xPyNOlilOpKPFgqUHGEXyCy09tJIHeKJFFw1qTtMf3rSvUyUpSXBFGGaoo+JSArm/TK91LagwubO2oAYDQCZmJIPlW1xbiC2CF0k9YjsDdbXlAn3cq4j0p9JFcKgJgSSYykmNO/T6Fc8sXF0U29WjaNCSq2tomcpeW2CQWYdgIbbkfVO4g+fLalWa+p119tKvNzrg77HvoWnC0QLTha9u55FiAFOBU8tSy0ZgsQy0+Wp5at4DDZyw7EY8uUdoNRVqqnBzfcVTp55KJRy0+WgcIDG0pdixMsCYBytqoOUASARyq6FpwqZoqXIpwyyaBhafLRMtLLVZibEAtLLRgmk+VRQg6gyKWdXsPI7XIZacLRMtPlqrisDy0+WiZafLRcVjStI3RLqIzfhP4J3zfKqfE+JCxamJYlwomB6zansGmp+JIBvBB0anb1V/l/vXKelSnqk7ff6fu9I4I8QFn92vk6zvUl5v7n0VK2ReRl43id26AxcgSQCCwAyhSYy6nS4p5jXSJq/wvj9y2yi6ZQ76aiHK6HyM89Oe1UXxMWgAG0a/s8E/+FImBv1vd5ULGODk6vIiSxkf8XcQ/9Psioyl5j0O5lIkAGQrbToGA32ESNPHvry79Jgm9a1/Wu6afgw35n216LwRs2GsGdegTlv6uo7tufMV5r+lYlcRhmG3SXQfNMLWlHtET2LvpLiHt4fhxUsg6G2Cd9DaWWyg6xvHcK2eP8QyY7CrCvnVAe3MtyRHIGC3jAFY/pTY6ThmDuyYt2bBIHPMiKQfJmP8AlrS9NMOxxOBuAfdqUDMdRJupCjaTTVtPmH4Ly3EGNuYbrDOpaBEHpLZzEE6gyrHTTamw9x+hdFYMbVxCdZJAzI5g7GB2+/eviLUcbtwIDWSs6axbclRPZ1CY7R20Lh+DuBuJqVcBjKMysuYlbnqNEPy22mnFyWqfDFJJ6PxN2zjl6S0pWA6pDHqyVfLAU8+tO+3bQ8PeVrchho4QzpqodOf7SkUPjlshsI1kLIdelJyjKsdbVo/WynSdqp8SugXL1vqw2W4jBgRmtw8xO+buMmfEaU6sqbzc2+9zOpCM42fvSxrXbcFpB0CnaeSmfrvrKxnHkslQsMCud2BBygaKF1gsZUDx9mdw/wBKCou5i0FFTQkQVUgEAeJ212rjuMcZnKcobLy5Nude0R86qWLnUhkMlSjGWZFT0u4u1xyZjVeqCTsqjUnc9UdnPlFcriHJG++9FxeKJJ58/Pt99UXenFaFiNNQyTSqx2PYr3EMQGcpnKKwXWGYBQiPBJhjEtqBqN1kirf/AOXvC/kZWAa5GY2yciOz9GzIs69SIHI7aGse4t4YoYdb9yWuXFnLbIGRbbOxLKTHXPsqziL95L62kZndlsHNktlRnbIkjMpEM3Kd6yVWS2fqy+nF7o0LHpK3SBXCBWZ4YyAFEsBMiGK6CRExrrANh/SkNIa0FZEzkBtYBAMA+sZI2I74rDwWOxBY2/u2yBmBCsqhQ7WZJLGNdPMUW/xBzcvqbVp2TOz6t6qurnU28rCcugPOK0+ImnuyOjDhHQ2/SK2VLQ0BlQkeqGZS4EmOUbx6wmKvYX0iRGEadIjBS8jcxmgbr5jY8hXI2bqsl1/s6wqkOylQFKQCC0iCAdTyzd9De/YZVV7NzoyrqOsrLrnDEFXI3vA+IHbRPETnHLJ6fIUaEIvMkdPgOJIlu0t0hWKhRAYgRoMxyjLsRJ0nSa1rd5CQAynbYg9nZ4j21wmNu2myC42IB6NUQ5WnqOdyF+es6zRcRi7Yuh+nCNNl4ZcisqoBqnVUCRpAHPUVrDGSilHQznhYybep3TdvKd6WLtZcQQDp0SNHIkk690AR3zXE4a4olUxNthmtgEt1hGcEyJGWHG4J0Goq/hrt/wC5bMDqquBcIJhuscxGkz6uuggETIJYpucZcAsMlFq+523DF66fvfKsvApo3e7nx6x+QFYCcSxYTYMRDa9HlIGcEwZ1kKdj3RtU8LxC5bdottDIjBejhTcIDNOX1GbrTqwELoNZaxC63U8LepLw76WTxudLFPl8PaB8aptxew1rNnydcSrMA4KPDgLu0EDlqCCNxWjh74kkMSjIpEK05pbMJjXly0g1dTHPJJx0fcRDCfrSlt3lTD4hXVHX1bgBQ8iCucQdtqPlrH43jreGsYa7eDKAyKxA62itvrqNPYaOnpBY5l10nW2+0Az1QdIIrWhi1JPM1uZ1sM4tZV3HQJhwCrwJKqu2sRPxauc9LbRK2woJ+8xMgDYG3cA1H7RGneK2bOILXEKjqmypWTAPfG4PcR59mB6csejtggAl8R3/APLcRPZtXhzd6j8z1YK0F5GQcK5terEtiNyBv9jy7nuPsqV/DN1CcoHW3dNjjbrT634Z+G+lZl5/uYI3a/71wZ+VLEPrbH4ZH/3LjH/VTA9G4FZjDYeYzDDquhB0JtkwRy6o2rzv9LA+8w//AKtz/Rha770atE4TDkkaWUUdXWDkJnXeVFee/pZP31mSNLjEQOZSzIOp/CKqn2wlsdFxof8A8O1B3w+GJO8AW0JG/OCPOtPhjnF2LVy3hc66kMF6hZWIgZ4PVKkTA1E6Uf0esq/DsJmAYfZsOYOolbakeUirf6NEnhSIDm1xSypOv/EXhKnQ94Oh8KdNp/UUgR4biiNcLJMdabQYRtrm2PdUsNwfGIZW0gOUrJuJsZ5AHXWuv4YhW2imRAjUyYBManuis/0dwTWVugpkzXncarqCBBGXw566VpYg59eBYuQB9nzAzBuGQIC7BDy599cX6eW8RaunpSpYjrFSSO7UgdjHXks9leq3MEwxTXQoCtZNstzLFrcd+wbWuF9NcBcvu5iVS2SixvLNERqW6vgJmlJCZ5fibygkSY21231+t9qxeJX5LDMDGx7e0CNDPs0q3xLBtKl9GcvqxgKAQvWYnKBoeemx2gZ9lCSuUQ8lddASSSN9iNSeXVA3qoQSJKNwAAQwO+kERrAknT2TVVjR72+m35UNFGpM8tueh3849tagiE0qK1xCSSu5OxgDuiKVMZ6HguOlLzF7LtdLNBJV3BZUDDNlGphZ8qs4njoW+LmS4twrZAGW0xGXKyADMJ6wnv8AdQcIbLX3uG9btgM0KWQk5raLObNA1BO3zq3euWheDi4sC3aHVaycxXK2YTdHZG1cTlr8joUQHC+OWUzkrd6RlZGOT9UXel0UMY6w+IouK41aU3wDrcF1TNu4NGZGIkEgGbY9/lHhPD0h26a31kZACy5pF/OCddBA5TUsXgkBxBnRumCwjE6shWWCxHUM6xr30ZtRZdC2vGcOcPctW3EsHOoddbj28+uTkB2UO5xCxc6G2721REIPXDBvvUuQQwWNo57Um4Ewwt1ernYXSCqltWe30cws8vKql7gIc2ERQWCE3BDL/wAxJMsAScp+FCkrhlNTjN61iL1j75MireYxcU5s5IC9VtCDB1jbSavYoJcxYcRkUKxjTN93dyL1dCuZlkHsrA4twAtew6IoIC3TcAKrAzHJzHMjbvqeJ9HVbEqqqrIFHSAFYQ9G2UHXty6bmlnVl5MeXU1MbYU3cQXDEG4iW1Nu4EADWATJQKNVu6zBzd9Ru8ItKmFVhbQkjprhW2D/AISdJ1iI0cgSOyszGejyLcuZWAEr0YDKNc9tGAC9YwwuDy7qKOC3QmFAe8rXGAuQ7yk2wxJg6AHT+9CmmtPegspfs8PUWsTcUmAH6AC5cAPUYjVXBYZiqiI9tWcDw5+ltqLzkFc7kMWAOhAXOWM6gak7GsnDcOvqmKYXrx6IOVWXOfqF9AT1jOnj20TB4HFi/aVb7DOuckommTLEgr+3zp5vEWUu4Wzih0X30Z3uooYKYRCOtIRTqNcuu29dlgbhVUzEsALmbcAnP1cqltBAIj8xXm3DrGLBtMjW16R7tsfdouihST1VGYR8K7zAYvIRbfMzC4JYXCq9c3COoPVA0kc4qamxUTnv0t25wdoCQxu2wTlKT1WnNoNOflXGpjTFoC7lbri4WEyxZchXMSYAzb8ydNa6j9MGOEWk6QAhizKfwkGDHkR57VwF3EggEsYBMDXUwATvrt2cvZdO7gjObtI9y4K+U2EDZ0GHRVbTrFdC3synzo+NwSXyqXUVjN1kGdl3zA+qvMA7msv0Ytt9wCTk+zrBBHrDRgGA1AheZ3rUchLtkyxhL3eSB0x5DeuOcnE6YxzCf0SsiFa3biYA6W60FggPlFtfZ3mlf9G7SAt0ds6wBBbUtm333k+NH45xgYfWM3XB03OgMDlsPrme9eRrasolH64P7xJIPOdTNOVRpXJjBNkLKlMiKAECEZVECc1vKB4DMPOvKv0w3PvrOkEXT/ot/lXqtyyM6zJXrFiGbk1oKBBiMpft2Hn5V+lW0nTgA9UMmWSSQSray07wvsrooPVNmdRaHYegFw/YLSTMWlgTyZQYk7c/hpXQ+guGuW+HadVxcxLjlM4i64UkgxIIG0ia5X0AIOGUKdOgwxPibWvvBrvOE4kLaIKtllpaDl1OvWOm5opP9T8wqLRF7gt9r1i27EhnUnSDlkmIOUAxpy5VW9HMVcudN0pkpd6MbRARWzeJze72n4dfRLaJaViiiFI1HPn4zVfh2Isr0hsLmzvmfK4br5VGupg5QumldF0ZALl24MY9rN92LL3V9aQwNvQnNlIGckDLOg17eZ9PMIbSKAzEkJbyiRmACKigaCZzHNqYjs06q/j7RutlA+0ZCpHSSwQwSTbDeEGO7STXAfpH4hcLhCpUMBCuZMzCleQ1Gs+UTNJtAzy/jmjQ0ZlLaDUKTEjTTsnw7ax8JiQrjUgCdmjXVlH7s/HUxVrjk9I6sBmBM8+sCRlEGCPy9trhHCznw+e22S67rbXfcrbJ6yxpmXz62lax0RBQXhuZigRs+pAJAGkZgSWEEBXMGPgS2Mwqi07qCDnUbtlyOHygSOtIWS2bsEbmuqOBsKxs2wXYG6WVraoVNuFKm4BmCyH9XZtdZBGN6RYMq4L6ITKooYoqARbCgmIIHaInnpLuOxyxU09dtwrFotlB0YfSczK2YzryaOendG9KncA9rDE4kkKDbD3AxBBUdRSmx11jSrn2abwzr1MtnnCiMkyAYOhM91X7d5wX26zZhpsIAjXwoz4tzGifqg6HWBHIiNa8x1NfkdOaHJz/AAzAkly1vq5Gg8i4vAERzOXNRsdhROJLKNOlyz+8moHgX9laaXbgkAqAS5gDTrMWHPkDFTxV644cSnWDASgOUtMHyo6mtwzwtuZFvhwFi6wty8XMoyywAa2FgRtrUL+Cy9DAYZlJeNx94FblAgRy5jtroGxVws5i1laMo6M9UAg6axuB76CWbMrEpmCkEi2BJJU95iV2nnT6lmLqQ5M/ieGcXLC2+kylb0lc50VmIM+MDzFFxdtxiQqvey9HJy3H2W27LrPMgCe+tRcWwYNCyFZTpEywYa76a6d9QzjMWyqJVVMACYkSYGv9qjqOw+pDkpcSuuc3Wvjo3KTmaG++DK0k6nrsJ/ZHZSYXmXDqXdjcOuaWyzbtudGOmpirWIuS/qrrmb1Rocyt+fsoz3SewbmYHOPyFJVGlsNzp8mZZxN4Wr2rFUD5UKqQSAWAjLB1jYbirOAuX1vpaFwrmUO0W7YEjIdsumlwb9lWLDsvfqxHVGkmdPrlUrTsGzaz1eQ1ymRy+oqur4E54cmZgcfiSbDK4HS9IqgqsBVVX7ByH96570n4niLGOxQS7DFkLMAsnKoKmSCRGY7R7K7oYm5II0IUqDl5HLI/lFY3EvR+3futduhi7bkFgNo2FaQrxT1RnOa7jhOIX8QVXpyzJPVzSROoMHl6p0kHnzmiWD1VLCJ0Xc7AHbz3rsb/AKL2XYs4dmYySXaSe0yaLe9G7TaMrRIOUOVXQZRCjTQaVq8TTMj070b4eLdjDG42SLCgkkQC0EAk/Woq3isJFy0+bQZ1jxN7XNOm9cda43fVQqwAFVZyJmyqMqgsRJEaa1IcfxP4zEkxkQjXfl31xTcZHQq9h/THiksVgyruIBBGuQT7jW36PubmAtEadZxPOOkfka5Zr7sxYwWJLElYJJMzpVnC8UxFtQqOVUbBVAA/l7z7acpRcbAq1mdzYMAhmUNq0ZhtpJ7YBBBryj9L+HIuo2hBayQQdwVvQR/Ca6JeN4kEnpGkxOinaeRHefGszizfaSDfBciIMKu2bL6pG2dv4jWlOrCDuRKpcu/o7udHYGfTPasFZ1MZXMwJgdZd+0V6Nw24r4QqCDPSCN/WLDUbxrXmOGxdy2qojFVVQijq6KAoA17Aq+yjji14bXnHgwHNjy5Szad9Ea0YttITqXR6R6PWuiwtpCR1VIMTAhmmAyg+0VV9HMqm/lIIe4HEZwYKgCcyiCcvKa8/Xi10aC9cA7A5j2DSnscVuoIS4yjeF6onTUgASdOdafFLgm6O+tkHGFwZKoysIfdsjL+rl2Q6zXC/pOIv3ECtGqrMbKSpMSNeUAd+sbMvF74YuLtwMRBIMSN9dYnv3rI47iLtzX7x3ALLME5iRqSeUD65NYhN2sDaKfEvRBzaa6okBkQKqmYGchozbNK7xGmgINdV6FcISzbcANcuCA2ZIYBiWAGZtVACkR2Ec9clL97Llz3SJzEH1ZgK2YEwZ1qxZxNxJyl1kAGGiYmJCx2n20PEq2wKxaxVlnxRukXBnDdKAvUzqE6pfpNtNzI1jnpH0h4XYFlxaD58QpzsAlwoF6O4+UFxG/q/tHQbVl42+xMkgftAAPtrLiD8dqophgFXMRIgkmD6pUhddx1R5TT+JW4XRXw3oRmUFxfZiNZ0I/ZILaFfVI5EGmrE4m9w3XgiM2kuQdNNopVuptq5N0arXj3e/wCRqSYgjsPm3yaqj3e6Prup1YbwK4LE3NFcb+wv8T/10/279gfxt8yazi47anaPnSsVm92RfGNH4PY5/KkcaPwv/GPmlVBbJ5ikABzn2ULTYd37SLv25fwv/Gv9FOMcPwv/ABL/AE1UC85jSmjtNKyC792LN3HiV0bRu0GZBEbd4PlR1x6dj+xfzqhhVW6QFZQD+s05VjrEmATAjsqO/Z+VDjyNvQ1Pttv9r+Bf66b7UvIt/wC2v/crOUjnr7KkN5ioFfwL32wdp/gX+qppih+I/wDtr/VWcKZjQF1waS4pT+sw/wAi/nUvtKfjP8MfCayjSWgV/D7mqcQv4x/MPglOt9fxgeb/APbrKJ8PruobXOygTkuDcNxfxr/EfmtQLL+z/EKyFPbTlqQ7rg1DeUcl/iT86YYtfwj2r+dZRNMDTJckbQxAOyp7U/qqYvnkE/iX+qsLNUWFFgzLj39DebEP2DyI/Om+0OdgfYTWCFqM91FhZ1x6/g6IXLnY3sb8qi7XDuGPk/5VzzHuqni70HRZntqlC4dRcev4OlvYjIJaR/lfn5Vn3+P2hr128FYf6iK4/HW29ZiI/DyrKunurrp4aL3ZSaZ2130mszJt3Z7THKe89tYnpHxkX1UIrLBM6nWY3EdorApq6IUIRd0NI2BxXRepsqrudcqgE+rzilWPNKtMqCx62ww/PD/wv8swFOLGGMTaujzB/wCs1zwuGf70Vbpnu8a4un4FXXBtXMHhNdcQNfwk/C3SPDMNv0zr+8I9xArKGIbkfrzqa41p35jludhU5A/TwX24VY2XFIT2AL/XPuoi+jk6rdQ69h7tTE1nnHEjkRp2a05vruUT+Xuo6YWhwaDejV0fr2z/AJm+GWs7i3Drli29w5SFy7GRLMEXQ95qf2lOSqNOUj4VC9gHxIa1ZzZmCxmdgkKwJnfl57U4wV1fYMse4q+iK3btrEBLauTKFpC5A6nMVUQokc+UECKt4fhV8orFCZAOmvIbRrNS4Jw25gHudMx+8UaW26vVJhpKzmEtptDey6vE3g5bzIJaBCECQYIkTOtFVKUm1sW4XWpSPDb41Fu7pz6Nuwd0c/ceyhNacfqMOeoPzrct8Uv5QDeVyAJLoJOo5Kyjs2HKp2OMXpGto/5cvLnJOlZOmR0lyc0100uk7I9tdc3HL361q02h2uMNJP7OlSTigYdbCK2n6rqZ2kmSKWQOl4nIBvD20QHzrqBj7MCcE/PXLZIO+0NND+1YLdrF0d3RHs7VWlkDpeJy73CdI91NMV0hbAaEK6/vLeA59unvpsvDz/zQNTP3kED/ADHsoyMXSfJzeemL/XbXTJwnBv6uIEf+qhjyCVEejls+rdP8pHvyxRlJ6Ujmhc/2qZb6muiHowZAF3X90fHPvULvoq41zjUkaz/0zSt4C6Ujng1IvW1/+t3NZjTfR/6aq47gV1TC5ST2Hw7Y7RQlqLpy4My5eC76UH7ahO9FxXo9diWCnwdD8G0rCxnC7toyVjs1B+FbwpRYsjN1WA5gedZ/EsVIIT3Vh3b1w75vfQjdbvFaxw9ndhkGxIb9afbVep3HJ3oRNdSRaEaanpqooalT0qAO+BqQNVel7/hTfaWBBUrIMiRzHurp6asc+Ys/aEBgknlCgsZ7NOe3xrv/AEEs4K/euWDmctaa4LbDKixlDKTOd3AffQQDAry1nuQAAoGpgaCfI99WsFevoSyBoykGCJyGJ6wMxtoK5KsH3o6aUo7HS8Rw1q1ib620mzhouOk5sttQpIm4dc2wBOsgViYXiNu8z5QRBmCADDTGzHs8Oymu8asvhDhms9GZzC4jOCzTIN0MzC4ByGkRoRVDhvBkMMuMCMTqptsBCnSSrMCDPdzFZpx3kjR07/pizb6PqswGiLmPLSQPnWv6L2gHuXDoqW2Zjz7vgfZXPtjntA5EcmGUuoMMDof8OcoPfrS4JxJ0s3x/5rpaAMiAq3HeM2U/gHP1tt6qVpppLe35JVPLZ3596nXelDK9u2w2Yhl8Cp/t7BtXNIBJ8j7RH/TWhxjE3Dh8MMhy9HOYSRKvctgeMLPnWIb5nYg943rShQSjry/4Mq025PyX8mhlBqIQTVFcZ9D68aicYfr5610fDRuc3UZddCdfhUi7AQD8PjVIYlif7ae2aYYj5eM0ng4B1ZGhZvvGpjfaKnbxTyOsefIfnWYbx7/LXxqS3j9d1ZywcEi1XkaJxNzYwffHvpziWkTlifwnY+LCqAvHs+tqgX+v965nhlybqoy6byzrbQ+KqfnQclv/AMpP4B8jVc1JaXQ8Qzst2wn4So/Zdl+BqTOo2e6OX+M/lu1V8/jVe63aKjoMec00xTfq372/4lb/AFTQb2Luhl+/ae0qmnsWs9X+v7VF/h4U/h5B1UXsZxG/A++Vh2Rz17GrH4rxG+ZlkMzMAidDzkzzo1xQaqX8KDzrSFCS7iXVRjXcU2kge78qEuII/VFazcOHL5H+9VbnDTyj68K2yS4FnRTfEzuKEb/dVtuHt9f3NCbAN3U8kuB5kB6VeYqBYUY4U9/s/vQrtmOc+RFKzHdClez4UqZbLHkfYfypUrDOpHfEHs+opz3g/XnS+tzTgnsPn/tXccg6p2fP51qcPCiSVZjHa0DxEajWs7LP+4/Kr2H0B7u3XTwMA0pRuOLsAvQQ2mhPd8aq4bAqRr39xqwACe/tIHzqSWxzHhMb1LpxZSmyhcslTAZvl4UWzfu/vgdsjx17atXLemvvqeHtaE6/EGsqlGCTlY0hWlormLi3xjNvA5ZRAjlrFHwYuEAOTmGpJJaR3K21az2ojUbdmnsk1BLWu41HZpTowTSkTVm07Aei5Bj7F/I0VEPbPkKsCwBzA8B9RUuj7wff7yYrpOYgqkdh8h+dSdNIOnkamq/u/XhUmbsBJ7oj2mmIELQ7PrzFERI2A5R/anTwI17j8Pzqa3DGmnv8fGplsUtxNaaOQ8e2qr22+tvH67K0Bc10Onh/agXXIB7e/UjfX/furglJ3OtLQphOdOqHT6napkHn8KkuvIwD2flrSzDsLoj26dke3aq1y1B5k/D6mtYQdBz25R4xyiqWKENEHYCf1dv1QNflUqbuNxKYTspxaNFRRp4dvzOh9lWbKzt8CO3yGlbKRm4lDoKXQVoFfDtO39vbTBfZtvWqkyHEzzZ7qFctCtXL2gxtt9fRoGItwdeWv130ZxZTN6GoHD/25+NaATTTsn5RG/lUQgHMHuMAz4Ak1TkCiZbWD3R4/nVTGWe0D2Vsm2JPI9gI0HaNRVS9bkaTv2R5ab0t0PZmeMMPwj+EfnSrVtYfQQPcD76anZBdjOdvE1O1t7flTUq2feZhY+dXcHs3iKVKoZUSqzfD50eIGndSpVXeSBtmVaeyiKxltT6p/wBJp6VRV/xsqn20EKCBoPZ3VLCet5flSpVGG7CKrdph74giPrencaDxp6VbrYxe4N2Ouu21SuGPZ8qelVPYlbiU0RB1RTUqzqdk0huQsDqnxj3imxQgqBoNdvEUqVcUtzpWwFxofGmsHTy+Yp6VQuyU9y7cG1U8UOqPrtpUqzhuhsCzdY+H5VYvetSpV0xM2GnQeXwNOx0HgaalVd5PcBxLEDQxr/TQrx6s89BPONdKVKrnsStx7DHM+uzCO6Zn4UG4ZLg6jKfjSpVBXBG18l+Iqriv8Rhy7OVKlWsNmRLdGjZsrlXqr6o5DspUqVN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2" name="AutoShape 8" descr="data:image/jpeg;base64,/9j/4AAQSkZJRgABAQAAAQABAAD/2wCEAAkGBxQTEhQUEhQVFRQXFRQUFhcYFxgXFhYXFxcWFhUWGBYYHCggHBolHBUXIjEhJSkrLi4uGB8zODMsNygtLisBCgoKDg0OGxAQGywkHyQtLywsLDQsLCwsLCwsLCwsLCwsLCwsLCwsLCwsLCwsLCwsLCwsLCwsLCwsLCwsLCwsLP/AABEIAMIBAwMBIgACEQEDEQH/xAAbAAABBQEBAAAAAAAAAAAAAAADAAECBAUGB//EAEgQAAIBAgQCBgcECAQEBgMAAAECEQADBBIhMQVBEyJRYXGBBjKRobHB8BQjUtEHQmJykqLS4TOCsvEkQ8LTNFNzk6OkFRYl/8QAGgEAAwEBAQEAAAAAAAAAAAAAAAECAwQFBv/EADERAAIBAgUBBgUEAwEAAAAAAAABAgMRBBIhMVETMkFhcaHwFIGRseEiwdHxMzSiJP/aAAwDAQACEQMRAD8AqhakEqQp5r6U8IiFpZaIKVAEIpwKnFOBTAhFOBUoqUUCIRT5alFSC0ADiniiZafLQAMCniiBKWSgAcU8VPLT5aABxTxU8tKKAIRSAqcUopiIRTxUws7fUU0UhkYpRUopRTAjFKKlFKkFyMU0VOKUUAQilUqUUBcjTVKKaKLBcjFPTxSoC4EJUglTpVIxC3Ti1SFSBoAkLIpdCO2o04FAXGNqlkqVOBTER6OpC3TxTigCPR0+SpRTxTAYClFOBTxQBGKeKfLT5aBDBfgfhTFat4XDyGOsbadh386qWnzAEd/tBIPvB1rmp11KtKnxb8/sbzpONOM+faFlpstEiniukwHw9qTz8uRO3LaglK1sAgFtieZA+MeHOqN60wZ8343jwmV/lK151LEOWLnDut9v7Z21KSWHjL3r/RWy0stGy02WvSOIFlpZaLFKKQAstNlo0UooABlpstHiolaYAopoo2Wmy0ACilRMtPQAGKfLU8tOFrMZDLT5anlqWWmAPLT5aJlp8tFwB5acLRMtPloAHlpwtEy04FAgeWny0TLSy0wBxT5aJlp8tAA8tLLRMtPloAu27RW2IG+RjzGr5efYsmsxEAkAEAXLyiZnqXXTny6vsitz/kpvvaB8DdAby7fymsi2Jz9vT4ufLE3gPcAPZXh4SbeMl5s9XERSw0fkQillqzZs5gY7JHx+AaoZK9pTTbXB5bi0k+TWsIOgBKg6AHzIA+JrIxanpLoJ2uAb7fcWNB2CfnW0tv8A4YToNG0Osg6fD3Vm8Qt/fX9v8UaAHT7jDnz3rwMK/wD3Pzl+569f/V+S/YpZaUVO3qAdp1qWWvoFJPY8hpoFlpZaLlpZaYgOWlFFy0itFwA5aWWi5abLTAFFIii5aBjbmRGbsj2kgD40rgkMSKVcnd9KrSsQ115k+rljXUDWOX0aVYfEw5N+hM63LUstTC04WtDEgFpwtEy04WgAeWny0TLT5aLgDy0+WiZafLRcAYWny0QLThaLgDy04WiZafLRcAeWnC0TLT5adwBZafLRctLLRcDQzfdJEaG1PLTpVLa+Aqhawp6+aNb18iNQRcvXnTXwKjzrWsL92n5dx0mlhMNOp5loEnQzGmggaH8+VfLSrypV5Sjvd/c96NJVKUU+F9iph8OMvVhRlOmXUL1gvVO2h2320p7tnbONhqdYGvZuPOicTwxK2Qmy3bLTJ9VHVm84Vh599X7qA9x0EiJjuPmaxjXmne5q6cWrWKVpSbYQwQI7/wBYzrp3j8qy8U33t4nm4b/4rQMD/KPbW9ftQdNo+JmvM/0h4trd+2V0lnO8HQYRviorfC1stfqPxf1Mq9PNSyL3Y6Phwm1a7ejtT4lFO/nV3oc1wqNjcYDwLkVl4bEtb+zlpNtsPYdYGbZEDAx1p6v81auHxAOLuW4Iy3O3cOM8weUmP9q9CnjI2SvtF/XQ5J4Z3btvJfTUr21kAjsBp8tEwZDK8EEqrAxpqkBh7fjRCvV8WA/lY12xxF/+fU5JUbevoAC/Xw/LzpstWxYERsWKL5sQR8BQFGgPh7xPyNOlilOpKPFgqUHGEXyCy09tJIHeKJFFw1qTtMf3rSvUyUpSXBFGGaoo+JSArm/TK91LagwubO2oAYDQCZmJIPlW1xbiC2CF0k9YjsDdbXlAn3cq4j0p9JFcKgJgSSYykmNO/T6Fc8sXF0U29WjaNCSq2tomcpeW2CQWYdgIbbkfVO4g+fLalWa+p119tKvNzrg77HvoWnC0QLTha9u55FiAFOBU8tSy0ZgsQy0+Wp5at4DDZyw7EY8uUdoNRVqqnBzfcVTp55KJRy0+WgcIDG0pdixMsCYBytqoOUASARyq6FpwqZoqXIpwyyaBhafLRMtLLVZibEAtLLRgmk+VRQg6gyKWdXsPI7XIZacLRMtPlqrisDy0+WiZafLRcVjStI3RLqIzfhP4J3zfKqfE+JCxamJYlwomB6zansGmp+JIBvBB0anb1V/l/vXKelSnqk7ff6fu9I4I8QFn92vk6zvUl5v7n0VK2ReRl43id26AxcgSQCCwAyhSYy6nS4p5jXSJq/wvj9y2yi6ZQ76aiHK6HyM89Oe1UXxMWgAG0a/s8E/+FImBv1vd5ULGODk6vIiSxkf8XcQ/9Psioyl5j0O5lIkAGQrbToGA32ESNPHvry79Jgm9a1/Wu6afgw35n216LwRs2GsGdegTlv6uo7tufMV5r+lYlcRhmG3SXQfNMLWlHtET2LvpLiHt4fhxUsg6G2Cd9DaWWyg6xvHcK2eP8QyY7CrCvnVAe3MtyRHIGC3jAFY/pTY6ThmDuyYt2bBIHPMiKQfJmP8AlrS9NMOxxOBuAfdqUDMdRJupCjaTTVtPmH4Ly3EGNuYbrDOpaBEHpLZzEE6gyrHTTamw9x+hdFYMbVxCdZJAzI5g7GB2+/eviLUcbtwIDWSs6axbclRPZ1CY7R20Lh+DuBuJqVcBjKMysuYlbnqNEPy22mnFyWqfDFJJ6PxN2zjl6S0pWA6pDHqyVfLAU8+tO+3bQ8PeVrchho4QzpqodOf7SkUPjlshsI1kLIdelJyjKsdbVo/WynSdqp8SugXL1vqw2W4jBgRmtw8xO+buMmfEaU6sqbzc2+9zOpCM42fvSxrXbcFpB0CnaeSmfrvrKxnHkslQsMCud2BBygaKF1gsZUDx9mdw/wBKCou5i0FFTQkQVUgEAeJ212rjuMcZnKcobLy5Nude0R86qWLnUhkMlSjGWZFT0u4u1xyZjVeqCTsqjUnc9UdnPlFcriHJG++9FxeKJJ58/Pt99UXenFaFiNNQyTSqx2PYr3EMQGcpnKKwXWGYBQiPBJhjEtqBqN1kirf/AOXvC/kZWAa5GY2yciOz9GzIs69SIHI7aGse4t4YoYdb9yWuXFnLbIGRbbOxLKTHXPsqziL95L62kZndlsHNktlRnbIkjMpEM3Kd6yVWS2fqy+nF7o0LHpK3SBXCBWZ4YyAFEsBMiGK6CRExrrANh/SkNIa0FZEzkBtYBAMA+sZI2I74rDwWOxBY2/u2yBmBCsqhQ7WZJLGNdPMUW/xBzcvqbVp2TOz6t6qurnU28rCcugPOK0+ImnuyOjDhHQ2/SK2VLQ0BlQkeqGZS4EmOUbx6wmKvYX0iRGEadIjBS8jcxmgbr5jY8hXI2bqsl1/s6wqkOylQFKQCC0iCAdTyzd9De/YZVV7NzoyrqOsrLrnDEFXI3vA+IHbRPETnHLJ6fIUaEIvMkdPgOJIlu0t0hWKhRAYgRoMxyjLsRJ0nSa1rd5CQAynbYg9nZ4j21wmNu2myC42IB6NUQ5WnqOdyF+es6zRcRi7Yuh+nCNNl4ZcisqoBqnVUCRpAHPUVrDGSilHQznhYybep3TdvKd6WLtZcQQDp0SNHIkk690AR3zXE4a4olUxNthmtgEt1hGcEyJGWHG4J0Goq/hrt/wC5bMDqquBcIJhuscxGkz6uuggETIJYpucZcAsMlFq+523DF66fvfKsvApo3e7nx6x+QFYCcSxYTYMRDa9HlIGcEwZ1kKdj3RtU8LxC5bdottDIjBejhTcIDNOX1GbrTqwELoNZaxC63U8LepLw76WTxudLFPl8PaB8aptxew1rNnydcSrMA4KPDgLu0EDlqCCNxWjh74kkMSjIpEK05pbMJjXly0g1dTHPJJx0fcRDCfrSlt3lTD4hXVHX1bgBQ8iCucQdtqPlrH43jreGsYa7eDKAyKxA62itvrqNPYaOnpBY5l10nW2+0Az1QdIIrWhi1JPM1uZ1sM4tZV3HQJhwCrwJKqu2sRPxauc9LbRK2woJ+8xMgDYG3cA1H7RGneK2bOILXEKjqmypWTAPfG4PcR59mB6csejtggAl8R3/APLcRPZtXhzd6j8z1YK0F5GQcK5terEtiNyBv9jy7nuPsqV/DN1CcoHW3dNjjbrT634Z+G+lZl5/uYI3a/71wZ+VLEPrbH4ZH/3LjH/VTA9G4FZjDYeYzDDquhB0JtkwRy6o2rzv9LA+8w//AKtz/Rha770atE4TDkkaWUUdXWDkJnXeVFee/pZP31mSNLjEQOZSzIOp/CKqn2wlsdFxof8A8O1B3w+GJO8AW0JG/OCPOtPhjnF2LVy3hc66kMF6hZWIgZ4PVKkTA1E6Uf0esq/DsJmAYfZsOYOolbakeUirf6NEnhSIDm1xSypOv/EXhKnQ94Oh8KdNp/UUgR4biiNcLJMdabQYRtrm2PdUsNwfGIZW0gOUrJuJsZ5AHXWuv4YhW2imRAjUyYBManuis/0dwTWVugpkzXncarqCBBGXw566VpYg59eBYuQB9nzAzBuGQIC7BDy599cX6eW8RaunpSpYjrFSSO7UgdjHXks9leq3MEwxTXQoCtZNstzLFrcd+wbWuF9NcBcvu5iVS2SixvLNERqW6vgJmlJCZ5fibygkSY21231+t9qxeJX5LDMDGx7e0CNDPs0q3xLBtKl9GcvqxgKAQvWYnKBoeemx2gZ9lCSuUQ8lddASSSN9iNSeXVA3qoQSJKNwAAQwO+kERrAknT2TVVjR72+m35UNFGpM8tueh3849tagiE0qK1xCSSu5OxgDuiKVMZ6HguOlLzF7LtdLNBJV3BZUDDNlGphZ8qs4njoW+LmS4twrZAGW0xGXKyADMJ6wnv8AdQcIbLX3uG9btgM0KWQk5raLObNA1BO3zq3euWheDi4sC3aHVaycxXK2YTdHZG1cTlr8joUQHC+OWUzkrd6RlZGOT9UXel0UMY6w+IouK41aU3wDrcF1TNu4NGZGIkEgGbY9/lHhPD0h26a31kZACy5pF/OCddBA5TUsXgkBxBnRumCwjE6shWWCxHUM6xr30ZtRZdC2vGcOcPctW3EsHOoddbj28+uTkB2UO5xCxc6G2721REIPXDBvvUuQQwWNo57Um4Ewwt1ernYXSCqltWe30cws8vKql7gIc2ERQWCE3BDL/wAxJMsAScp+FCkrhlNTjN61iL1j75MireYxcU5s5IC9VtCDB1jbSavYoJcxYcRkUKxjTN93dyL1dCuZlkHsrA4twAtew6IoIC3TcAKrAzHJzHMjbvqeJ9HVbEqqqrIFHSAFYQ9G2UHXty6bmlnVl5MeXU1MbYU3cQXDEG4iW1Nu4EADWATJQKNVu6zBzd9Ru8ItKmFVhbQkjprhW2D/AISdJ1iI0cgSOyszGejyLcuZWAEr0YDKNc9tGAC9YwwuDy7qKOC3QmFAe8rXGAuQ7yk2wxJg6AHT+9CmmtPegspfs8PUWsTcUmAH6AC5cAPUYjVXBYZiqiI9tWcDw5+ltqLzkFc7kMWAOhAXOWM6gak7GsnDcOvqmKYXrx6IOVWXOfqF9AT1jOnj20TB4HFi/aVb7DOuckommTLEgr+3zp5vEWUu4Wzih0X30Z3uooYKYRCOtIRTqNcuu29dlgbhVUzEsALmbcAnP1cqltBAIj8xXm3DrGLBtMjW16R7tsfdouihST1VGYR8K7zAYvIRbfMzC4JYXCq9c3COoPVA0kc4qamxUTnv0t25wdoCQxu2wTlKT1WnNoNOflXGpjTFoC7lbri4WEyxZchXMSYAzb8ydNa6j9MGOEWk6QAhizKfwkGDHkR57VwF3EggEsYBMDXUwATvrt2cvZdO7gjObtI9y4K+U2EDZ0GHRVbTrFdC3synzo+NwSXyqXUVjN1kGdl3zA+qvMA7msv0Ytt9wCTk+zrBBHrDRgGA1AheZ3rUchLtkyxhL3eSB0x5DeuOcnE6YxzCf0SsiFa3biYA6W60FggPlFtfZ3mlf9G7SAt0ds6wBBbUtm333k+NH45xgYfWM3XB03OgMDlsPrme9eRrasolH64P7xJIPOdTNOVRpXJjBNkLKlMiKAECEZVECc1vKB4DMPOvKv0w3PvrOkEXT/ot/lXqtyyM6zJXrFiGbk1oKBBiMpft2Hn5V+lW0nTgA9UMmWSSQSray07wvsrooPVNmdRaHYegFw/YLSTMWlgTyZQYk7c/hpXQ+guGuW+HadVxcxLjlM4i64UkgxIIG0ia5X0AIOGUKdOgwxPibWvvBrvOE4kLaIKtllpaDl1OvWOm5opP9T8wqLRF7gt9r1i27EhnUnSDlkmIOUAxpy5VW9HMVcudN0pkpd6MbRARWzeJze72n4dfRLaJaViiiFI1HPn4zVfh2Isr0hsLmzvmfK4br5VGupg5QumldF0ZALl24MY9rN92LL3V9aQwNvQnNlIGckDLOg17eZ9PMIbSKAzEkJbyiRmACKigaCZzHNqYjs06q/j7RutlA+0ZCpHSSwQwSTbDeEGO7STXAfpH4hcLhCpUMBCuZMzCleQ1Gs+UTNJtAzy/jmjQ0ZlLaDUKTEjTTsnw7ax8JiQrjUgCdmjXVlH7s/HUxVrjk9I6sBmBM8+sCRlEGCPy9trhHCznw+e22S67rbXfcrbJ6yxpmXz62lax0RBQXhuZigRs+pAJAGkZgSWEEBXMGPgS2Mwqi07qCDnUbtlyOHygSOtIWS2bsEbmuqOBsKxs2wXYG6WVraoVNuFKm4BmCyH9XZtdZBGN6RYMq4L6ITKooYoqARbCgmIIHaInnpLuOxyxU09dtwrFotlB0YfSczK2YzryaOendG9KncA9rDE4kkKDbD3AxBBUdRSmx11jSrn2abwzr1MtnnCiMkyAYOhM91X7d5wX26zZhpsIAjXwoz4tzGifqg6HWBHIiNa8x1NfkdOaHJz/AAzAkly1vq5Gg8i4vAERzOXNRsdhROJLKNOlyz+8moHgX9laaXbgkAqAS5gDTrMWHPkDFTxV644cSnWDASgOUtMHyo6mtwzwtuZFvhwFi6wty8XMoyywAa2FgRtrUL+Cy9DAYZlJeNx94FblAgRy5jtroGxVws5i1laMo6M9UAg6axuB76CWbMrEpmCkEi2BJJU95iV2nnT6lmLqQ5M/ieGcXLC2+kylb0lc50VmIM+MDzFFxdtxiQqvey9HJy3H2W27LrPMgCe+tRcWwYNCyFZTpEywYa76a6d9QzjMWyqJVVMACYkSYGv9qjqOw+pDkpcSuuc3Wvjo3KTmaG++DK0k6nrsJ/ZHZSYXmXDqXdjcOuaWyzbtudGOmpirWIuS/qrrmb1Rocyt+fsoz3SewbmYHOPyFJVGlsNzp8mZZxN4Wr2rFUD5UKqQSAWAjLB1jYbirOAuX1vpaFwrmUO0W7YEjIdsumlwb9lWLDsvfqxHVGkmdPrlUrTsGzaz1eQ1ymRy+oqur4E54cmZgcfiSbDK4HS9IqgqsBVVX7ByH96570n4niLGOxQS7DFkLMAsnKoKmSCRGY7R7K7oYm5II0IUqDl5HLI/lFY3EvR+3futduhi7bkFgNo2FaQrxT1RnOa7jhOIX8QVXpyzJPVzSROoMHl6p0kHnzmiWD1VLCJ0Xc7AHbz3rsb/AKL2XYs4dmYySXaSe0yaLe9G7TaMrRIOUOVXQZRCjTQaVq8TTMj070b4eLdjDG42SLCgkkQC0EAk/Woq3isJFy0+bQZ1jxN7XNOm9cda43fVQqwAFVZyJmyqMqgsRJEaa1IcfxP4zEkxkQjXfl31xTcZHQq9h/THiksVgyruIBBGuQT7jW36PubmAtEadZxPOOkfka5Zr7sxYwWJLElYJJMzpVnC8UxFtQqOVUbBVAA/l7z7acpRcbAq1mdzYMAhmUNq0ZhtpJ7YBBBryj9L+HIuo2hBayQQdwVvQR/Ca6JeN4kEnpGkxOinaeRHefGszizfaSDfBciIMKu2bL6pG2dv4jWlOrCDuRKpcu/o7udHYGfTPasFZ1MZXMwJgdZd+0V6Nw24r4QqCDPSCN/WLDUbxrXmOGxdy2qojFVVQijq6KAoA17Aq+yjji14bXnHgwHNjy5Szad9Ea0YttITqXR6R6PWuiwtpCR1VIMTAhmmAyg+0VV9HMqm/lIIe4HEZwYKgCcyiCcvKa8/Xi10aC9cA7A5j2DSnscVuoIS4yjeF6onTUgASdOdafFLgm6O+tkHGFwZKoysIfdsjL+rl2Q6zXC/pOIv3ECtGqrMbKSpMSNeUAd+sbMvF74YuLtwMRBIMSN9dYnv3rI47iLtzX7x3ALLME5iRqSeUD65NYhN2sDaKfEvRBzaa6okBkQKqmYGchozbNK7xGmgINdV6FcISzbcANcuCA2ZIYBiWAGZtVACkR2Ec9clL97Llz3SJzEH1ZgK2YEwZ1qxZxNxJyl1kAGGiYmJCx2n20PEq2wKxaxVlnxRukXBnDdKAvUzqE6pfpNtNzI1jnpH0h4XYFlxaD58QpzsAlwoF6O4+UFxG/q/tHQbVl42+xMkgftAAPtrLiD8dqophgFXMRIgkmD6pUhddx1R5TT+JW4XRXw3oRmUFxfZiNZ0I/ZILaFfVI5EGmrE4m9w3XgiM2kuQdNNopVuptq5N0arXj3e/wCRqSYgjsPm3yaqj3e6Prup1YbwK4LE3NFcb+wv8T/10/279gfxt8yazi47anaPnSsVm92RfGNH4PY5/KkcaPwv/GPmlVBbJ5ikABzn2ULTYd37SLv25fwv/Gv9FOMcPwv/ABL/AE1UC85jSmjtNKyC792LN3HiV0bRu0GZBEbd4PlR1x6dj+xfzqhhVW6QFZQD+s05VjrEmATAjsqO/Z+VDjyNvQ1Pttv9r+Bf66b7UvIt/wC2v/crOUjnr7KkN5ioFfwL32wdp/gX+qppih+I/wDtr/VWcKZjQF1waS4pT+sw/wAi/nUvtKfjP8MfCayjSWgV/D7mqcQv4x/MPglOt9fxgeb/APbrKJ8PruobXOygTkuDcNxfxr/EfmtQLL+z/EKyFPbTlqQ7rg1DeUcl/iT86YYtfwj2r+dZRNMDTJckbQxAOyp7U/qqYvnkE/iX+qsLNUWFFgzLj39DebEP2DyI/Om+0OdgfYTWCFqM91FhZ1x6/g6IXLnY3sb8qi7XDuGPk/5VzzHuqni70HRZntqlC4dRcev4OlvYjIJaR/lfn5Vn3+P2hr128FYf6iK4/HW29ZiI/DyrKunurrp4aL3ZSaZ2130mszJt3Z7THKe89tYnpHxkX1UIrLBM6nWY3EdorApq6IUIRd0NI2BxXRepsqrudcqgE+rzilWPNKtMqCx62ww/PD/wv8swFOLGGMTaujzB/wCs1zwuGf70Vbpnu8a4un4FXXBtXMHhNdcQNfwk/C3SPDMNv0zr+8I9xArKGIbkfrzqa41p35jludhU5A/TwX24VY2XFIT2AL/XPuoi+jk6rdQ69h7tTE1nnHEjkRp2a05vruUT+Xuo6YWhwaDejV0fr2z/AJm+GWs7i3Drli29w5SFy7GRLMEXQ95qf2lOSqNOUj4VC9gHxIa1ZzZmCxmdgkKwJnfl57U4wV1fYMse4q+iK3btrEBLauTKFpC5A6nMVUQokc+UECKt4fhV8orFCZAOmvIbRrNS4Jw25gHudMx+8UaW26vVJhpKzmEtptDey6vE3g5bzIJaBCECQYIkTOtFVKUm1sW4XWpSPDb41Fu7pz6Nuwd0c/ceyhNacfqMOeoPzrct8Uv5QDeVyAJLoJOo5Kyjs2HKp2OMXpGto/5cvLnJOlZOmR0lyc0100uk7I9tdc3HL361q02h2uMNJP7OlSTigYdbCK2n6rqZ2kmSKWQOl4nIBvD20QHzrqBj7MCcE/PXLZIO+0NND+1YLdrF0d3RHs7VWlkDpeJy73CdI91NMV0hbAaEK6/vLeA59unvpsvDz/zQNTP3kED/ADHsoyMXSfJzeemL/XbXTJwnBv6uIEf+qhjyCVEejls+rdP8pHvyxRlJ6Ujmhc/2qZb6muiHowZAF3X90fHPvULvoq41zjUkaz/0zSt4C6Ujng1IvW1/+t3NZjTfR/6aq47gV1TC5ST2Hw7Y7RQlqLpy4My5eC76UH7ahO9FxXo9diWCnwdD8G0rCxnC7toyVjs1B+FbwpRYsjN1WA5gedZ/EsVIIT3Vh3b1w75vfQjdbvFaxw9ndhkGxIb9afbVep3HJ3oRNdSRaEaanpqooalT0qAO+BqQNVel7/hTfaWBBUrIMiRzHurp6asc+Ys/aEBgknlCgsZ7NOe3xrv/AEEs4K/euWDmctaa4LbDKixlDKTOd3AffQQDAry1nuQAAoGpgaCfI99WsFevoSyBoykGCJyGJ6wMxtoK5KsH3o6aUo7HS8Rw1q1ib620mzhouOk5sttQpIm4dc2wBOsgViYXiNu8z5QRBmCADDTGzHs8Oymu8asvhDhms9GZzC4jOCzTIN0MzC4ByGkRoRVDhvBkMMuMCMTqptsBCnSSrMCDPdzFZpx3kjR07/pizb6PqswGiLmPLSQPnWv6L2gHuXDoqW2Zjz7vgfZXPtjntA5EcmGUuoMMDof8OcoPfrS4JxJ0s3x/5rpaAMiAq3HeM2U/gHP1tt6qVpppLe35JVPLZ3596nXelDK9u2w2Yhl8Cp/t7BtXNIBJ8j7RH/TWhxjE3Dh8MMhy9HOYSRKvctgeMLPnWIb5nYg943rShQSjry/4Mq025PyX8mhlBqIQTVFcZ9D68aicYfr5610fDRuc3UZddCdfhUi7AQD8PjVIYlif7ae2aYYj5eM0ng4B1ZGhZvvGpjfaKnbxTyOsefIfnWYbx7/LXxqS3j9d1ZywcEi1XkaJxNzYwffHvpziWkTlifwnY+LCqAvHs+tqgX+v965nhlybqoy6byzrbQ+KqfnQclv/AMpP4B8jVc1JaXQ8Qzst2wn4So/Zdl+BqTOo2e6OX+M/lu1V8/jVe63aKjoMec00xTfq372/4lb/AFTQb2Luhl+/ae0qmnsWs9X+v7VF/h4U/h5B1UXsZxG/A++Vh2Rz17GrH4rxG+ZlkMzMAidDzkzzo1xQaqX8KDzrSFCS7iXVRjXcU2kge78qEuII/VFazcOHL5H+9VbnDTyj68K2yS4FnRTfEzuKEb/dVtuHt9f3NCbAN3U8kuB5kB6VeYqBYUY4U9/s/vQrtmOc+RFKzHdClez4UqZbLHkfYfypUrDOpHfEHs+opz3g/XnS+tzTgnsPn/tXccg6p2fP51qcPCiSVZjHa0DxEajWs7LP+4/Kr2H0B7u3XTwMA0pRuOLsAvQQ2mhPd8aq4bAqRr39xqwACe/tIHzqSWxzHhMb1LpxZSmyhcslTAZvl4UWzfu/vgdsjx17atXLemvvqeHtaE6/EGsqlGCTlY0hWlormLi3xjNvA5ZRAjlrFHwYuEAOTmGpJJaR3K21az2ojUbdmnsk1BLWu41HZpTowTSkTVm07Aei5Bj7F/I0VEPbPkKsCwBzA8B9RUuj7wff7yYrpOYgqkdh8h+dSdNIOnkamq/u/XhUmbsBJ7oj2mmIELQ7PrzFERI2A5R/anTwI17j8Pzqa3DGmnv8fGplsUtxNaaOQ8e2qr22+tvH67K0Bc10Onh/agXXIB7e/UjfX/furglJ3OtLQphOdOqHT6napkHn8KkuvIwD2flrSzDsLoj26dke3aq1y1B5k/D6mtYQdBz25R4xyiqWKENEHYCf1dv1QNflUqbuNxKYTspxaNFRRp4dvzOh9lWbKzt8CO3yGlbKRm4lDoKXQVoFfDtO39vbTBfZtvWqkyHEzzZ7qFctCtXL2gxtt9fRoGItwdeWv130ZxZTN6GoHD/25+NaATTTsn5RG/lUQgHMHuMAz4Ak1TkCiZbWD3R4/nVTGWe0D2Vsm2JPI9gI0HaNRVS9bkaTv2R5ab0t0PZmeMMPwj+EfnSrVtYfQQPcD76anZBdjOdvE1O1t7flTUq2feZhY+dXcHs3iKVKoZUSqzfD50eIGndSpVXeSBtmVaeyiKxltT6p/wBJp6VRV/xsqn20EKCBoPZ3VLCet5flSpVGG7CKrdph74giPrencaDxp6VbrYxe4N2Ouu21SuGPZ8qelVPYlbiU0RB1RTUqzqdk0huQsDqnxj3imxQgqBoNdvEUqVcUtzpWwFxofGmsHTy+Yp6VQuyU9y7cG1U8UOqPrtpUqzhuhsCzdY+H5VYvetSpV0xM2GnQeXwNOx0HgaalVd5PcBxLEDQxr/TQrx6s89BPONdKVKrnsStx7DHM+uzCO6Zn4UG4ZLg6jKfjSpVBXBG18l+Iqriv8Rhy7OVKlWsNmRLdGjZsrlXqr6o5DspUqVN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Великобританія</a:t>
            </a:r>
            <a:r>
              <a:rPr lang="en-US" dirty="0" smtClean="0"/>
              <a:t> </a:t>
            </a:r>
            <a:r>
              <a:rPr lang="uk-UA" dirty="0" smtClean="0"/>
              <a:t>(ТЕНДЕНЦІЇ)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нові і менш відомі університети успішно розвиваються за рахунок інтернаціоналізації освітніх послуг; </a:t>
            </a:r>
          </a:p>
          <a:p>
            <a:r>
              <a:rPr lang="uk-UA" dirty="0" smtClean="0"/>
              <a:t>створення філій університетів за кордоном;</a:t>
            </a:r>
          </a:p>
          <a:p>
            <a:r>
              <a:rPr lang="uk-UA" dirty="0" smtClean="0"/>
              <a:t>за межами країни навчається більше 70 тис. студентів.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Севильский Университет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628800"/>
            <a:ext cx="3638550" cy="3200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Іспанія (ТЕНДЕНЦІЇ) 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відсутні наукові і освітні</a:t>
            </a:r>
          </a:p>
          <a:p>
            <a:pPr>
              <a:buNone/>
            </a:pPr>
            <a:r>
              <a:rPr lang="uk-UA" dirty="0" smtClean="0"/>
              <a:t>заклади всесвітнього рівня;</a:t>
            </a:r>
          </a:p>
          <a:p>
            <a:r>
              <a:rPr lang="uk-UA" dirty="0" smtClean="0"/>
              <a:t>Іспанія відстає від провідних</a:t>
            </a:r>
          </a:p>
          <a:p>
            <a:pPr>
              <a:buNone/>
            </a:pPr>
            <a:r>
              <a:rPr lang="uk-UA" dirty="0" smtClean="0"/>
              <a:t>промислово розвинених </a:t>
            </a:r>
          </a:p>
          <a:p>
            <a:pPr>
              <a:buNone/>
            </a:pPr>
            <a:r>
              <a:rPr lang="uk-UA" dirty="0" smtClean="0"/>
              <a:t>країн ЄС за якісними </a:t>
            </a:r>
          </a:p>
          <a:p>
            <a:pPr>
              <a:buNone/>
            </a:pPr>
            <a:r>
              <a:rPr lang="uk-UA" dirty="0" smtClean="0"/>
              <a:t>параметрами розвитку;</a:t>
            </a:r>
          </a:p>
          <a:p>
            <a:r>
              <a:rPr lang="uk-UA" dirty="0" smtClean="0"/>
              <a:t>відсутні стимули до інновацій у </a:t>
            </a:r>
          </a:p>
          <a:p>
            <a:pPr>
              <a:buNone/>
            </a:pPr>
            <a:r>
              <a:rPr lang="uk-UA" dirty="0" smtClean="0"/>
              <a:t>підприємств малого і середнього бізнесу;</a:t>
            </a:r>
          </a:p>
          <a:p>
            <a:r>
              <a:rPr lang="uk-UA" dirty="0" smtClean="0"/>
              <a:t>уряд Іспанії представив стратегію стійкого економічного зростання, реалізацію якої розраховано до 2020 року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Витрати на науково-дослідні роботи 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7776864" cy="4754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5070"/>
                <a:gridCol w="1943362"/>
                <a:gridCol w="2079267"/>
                <a:gridCol w="1809165"/>
              </a:tblGrid>
              <a:tr h="1005343"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Країни-лідери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Країни-послідовники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Помірні країни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Країни, що наздоганяють 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7185"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Данія Фінляндія Німеччина Швеція Великобританія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Австрія Бельгія Кіпр Естонія Франція Ірландія Люксембург Нідерланди Словенія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Чеська </a:t>
                      </a:r>
                      <a:r>
                        <a:rPr kumimoji="0" lang="uk-UA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</a:t>
                      </a:r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Греція Угорщина Італія</a:t>
                      </a:r>
                    </a:p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Литва</a:t>
                      </a:r>
                    </a:p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Мальта Польща Португалія Словаччина Іспанія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Болгарія Латвія Румунія</a:t>
                      </a:r>
                      <a:endParaRPr lang="uk-U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Проведення ініціатив з інновацій в умовах кризи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1268760"/>
          <a:ext cx="7704856" cy="537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365128">
                <a:tc gridSpan="4">
                  <a:txBody>
                    <a:bodyPr/>
                    <a:lstStyle/>
                    <a:p>
                      <a:pPr algn="ctr"/>
                      <a:r>
                        <a:rPr kumimoji="0" lang="uk-U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Країни</a:t>
                      </a:r>
                      <a:endParaRPr lang="uk-U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506449">
                <a:tc>
                  <a:txBody>
                    <a:bodyPr/>
                    <a:lstStyle/>
                    <a:p>
                      <a:pPr algn="l"/>
                      <a:r>
                        <a:rPr kumimoji="0" lang="uk-UA" sz="2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 реагують не тільки на виклики, а й на потенційні проблеми</a:t>
                      </a:r>
                      <a:endParaRPr lang="uk-UA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uk-UA" sz="2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 реагують адекватно і своєчасно</a:t>
                      </a:r>
                      <a:endParaRPr lang="uk-UA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uk-UA" sz="2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із сильною захисною функцією</a:t>
                      </a:r>
                      <a:endParaRPr lang="uk-UA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uk-UA" sz="2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які реагують на виклики із затримкою</a:t>
                      </a:r>
                      <a:endParaRPr lang="uk-UA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03299">
                <a:tc>
                  <a:txBody>
                    <a:bodyPr/>
                    <a:lstStyle/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Фінляндія Німеччина Нідерланди</a:t>
                      </a:r>
                      <a:endParaRPr lang="uk-UA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Бельгія, </a:t>
                      </a:r>
                      <a:r>
                        <a:rPr lang="uk-UA" sz="2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Кіпр </a:t>
                      </a:r>
                      <a:r>
                        <a:rPr lang="uk-UA" sz="2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Чеська </a:t>
                      </a:r>
                      <a:r>
                        <a:rPr lang="uk-UA" sz="23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</a:t>
                      </a:r>
                      <a:r>
                        <a:rPr lang="uk-UA" sz="2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., Данія Франція Іспанія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Італія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  <a:tab pos="3543300" algn="l"/>
                        </a:tabLst>
                      </a:pPr>
                      <a:r>
                        <a:rPr lang="uk-UA" sz="2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Польща Швеція </a:t>
                      </a:r>
                      <a:r>
                        <a:rPr lang="uk-UA" sz="23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Великобрит</a:t>
                      </a:r>
                      <a:r>
                        <a:rPr lang="uk-UA" sz="2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endParaRPr lang="uk-UA" sz="2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Австрія Болгарія Естонія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Греція Угорщина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Португалія Словаччина</a:t>
                      </a:r>
                      <a:endParaRPr lang="uk-UA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Латвія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Литва </a:t>
                      </a:r>
                    </a:p>
                    <a:p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Румунія </a:t>
                      </a:r>
                      <a:r>
                        <a:rPr kumimoji="0" lang="uk-UA" sz="2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Словенія</a:t>
                      </a:r>
                      <a:endParaRPr lang="uk-UA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2249</TotalTime>
  <Words>850</Words>
  <Application>Microsoft Office PowerPoint</Application>
  <PresentationFormat>Экран (4:3)</PresentationFormat>
  <Paragraphs>140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Тенденції розвитку європейського ринку освітніх послуг</vt:lpstr>
      <vt:lpstr>чинники постіндустріальної економіки:</vt:lpstr>
      <vt:lpstr>чинники постіндустріальної економіки:</vt:lpstr>
      <vt:lpstr>Професіоналізація освіти:</vt:lpstr>
      <vt:lpstr>Великобританія (Оксфорд)</vt:lpstr>
      <vt:lpstr>Великобританія (ТЕНДЕНЦІЇ) </vt:lpstr>
      <vt:lpstr>Іспанія (ТЕНДЕНЦІЇ) </vt:lpstr>
      <vt:lpstr>Витрати на науково-дослідні роботи </vt:lpstr>
      <vt:lpstr>Проведення ініціатив з інновацій в умовах кризи</vt:lpstr>
      <vt:lpstr>Ступінь залучення приватних організацій до науково-дослідної діяльності</vt:lpstr>
      <vt:lpstr>правова  база підтримки науково-дослідної та освітньої діяльності</vt:lpstr>
      <vt:lpstr>Роль Європейської Комісії (ЄК) у освітній сфері </vt:lpstr>
      <vt:lpstr>Галузі державного регулювання в країнах ЄС</vt:lpstr>
      <vt:lpstr>Етапи інвестування інновацій:</vt:lpstr>
      <vt:lpstr>Програми Європейського інвестиційного фонду</vt:lpstr>
      <vt:lpstr>Пільги підприємствам на ндр</vt:lpstr>
      <vt:lpstr>Пільги підприємствам на ндр</vt:lpstr>
      <vt:lpstr>Напрями державного заохочення співпраці університетів з підприємствами</vt:lpstr>
      <vt:lpstr>Напрями державного заохочення співпраці університетів з підприємствами</vt:lpstr>
      <vt:lpstr>Інфраструктура співпраці науки і бізнесу</vt:lpstr>
      <vt:lpstr>Дякую за увагу 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Inna</dc:creator>
  <cp:lastModifiedBy>Inna</cp:lastModifiedBy>
  <cp:revision>91</cp:revision>
  <dcterms:created xsi:type="dcterms:W3CDTF">2015-02-03T11:33:42Z</dcterms:created>
  <dcterms:modified xsi:type="dcterms:W3CDTF">2015-02-06T08:53:32Z</dcterms:modified>
</cp:coreProperties>
</file>